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257" r:id="rId2"/>
    <p:sldId id="258" r:id="rId3"/>
    <p:sldId id="318" r:id="rId4"/>
    <p:sldId id="259" r:id="rId5"/>
    <p:sldId id="260" r:id="rId6"/>
    <p:sldId id="261" r:id="rId7"/>
    <p:sldId id="314" r:id="rId8"/>
    <p:sldId id="262" r:id="rId9"/>
    <p:sldId id="263" r:id="rId10"/>
    <p:sldId id="264" r:id="rId11"/>
    <p:sldId id="265" r:id="rId12"/>
    <p:sldId id="317" r:id="rId13"/>
    <p:sldId id="267" r:id="rId14"/>
    <p:sldId id="275" r:id="rId15"/>
    <p:sldId id="319" r:id="rId16"/>
    <p:sldId id="313" r:id="rId17"/>
    <p:sldId id="283" r:id="rId18"/>
    <p:sldId id="285" r:id="rId19"/>
    <p:sldId id="286" r:id="rId20"/>
    <p:sldId id="287" r:id="rId21"/>
    <p:sldId id="288" r:id="rId22"/>
    <p:sldId id="312" r:id="rId23"/>
    <p:sldId id="347" r:id="rId24"/>
    <p:sldId id="348" r:id="rId25"/>
    <p:sldId id="353" r:id="rId26"/>
    <p:sldId id="289" r:id="rId27"/>
    <p:sldId id="290" r:id="rId28"/>
    <p:sldId id="306" r:id="rId29"/>
    <p:sldId id="294" r:id="rId30"/>
    <p:sldId id="293" r:id="rId31"/>
    <p:sldId id="316" r:id="rId32"/>
    <p:sldId id="320" r:id="rId33"/>
    <p:sldId id="369" r:id="rId34"/>
    <p:sldId id="321" r:id="rId35"/>
    <p:sldId id="350" r:id="rId36"/>
    <p:sldId id="380" r:id="rId37"/>
    <p:sldId id="382" r:id="rId38"/>
    <p:sldId id="381" r:id="rId39"/>
    <p:sldId id="383" r:id="rId40"/>
    <p:sldId id="387" r:id="rId41"/>
    <p:sldId id="384" r:id="rId42"/>
    <p:sldId id="329" r:id="rId43"/>
    <p:sldId id="354" r:id="rId44"/>
    <p:sldId id="367" r:id="rId45"/>
    <p:sldId id="368" r:id="rId46"/>
    <p:sldId id="327" r:id="rId47"/>
    <p:sldId id="355" r:id="rId48"/>
    <p:sldId id="328" r:id="rId49"/>
    <p:sldId id="356" r:id="rId50"/>
    <p:sldId id="325" r:id="rId51"/>
    <p:sldId id="357" r:id="rId52"/>
    <p:sldId id="326" r:id="rId53"/>
    <p:sldId id="358" r:id="rId54"/>
    <p:sldId id="378" r:id="rId55"/>
    <p:sldId id="379" r:id="rId56"/>
    <p:sldId id="351" r:id="rId57"/>
    <p:sldId id="331" r:id="rId58"/>
    <p:sldId id="352" r:id="rId59"/>
    <p:sldId id="359" r:id="rId60"/>
    <p:sldId id="360" r:id="rId61"/>
    <p:sldId id="333" r:id="rId62"/>
    <p:sldId id="363" r:id="rId63"/>
    <p:sldId id="364" r:id="rId64"/>
    <p:sldId id="370" r:id="rId65"/>
    <p:sldId id="365" r:id="rId66"/>
    <p:sldId id="332" r:id="rId67"/>
    <p:sldId id="371" r:id="rId68"/>
    <p:sldId id="372" r:id="rId69"/>
    <p:sldId id="373" r:id="rId70"/>
    <p:sldId id="376" r:id="rId71"/>
    <p:sldId id="374" r:id="rId72"/>
    <p:sldId id="375" r:id="rId73"/>
    <p:sldId id="335" r:id="rId74"/>
    <p:sldId id="366" r:id="rId75"/>
    <p:sldId id="336" r:id="rId76"/>
    <p:sldId id="377" r:id="rId77"/>
    <p:sldId id="386" r:id="rId78"/>
    <p:sldId id="362" r:id="rId79"/>
    <p:sldId id="385"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95D19E-B4BA-4FDA-A0BA-4C533ADF2D94}" type="doc">
      <dgm:prSet loTypeId="urn:microsoft.com/office/officeart/2005/8/layout/hList9" loCatId="list" qsTypeId="urn:microsoft.com/office/officeart/2005/8/quickstyle/3d1" qsCatId="3D" csTypeId="urn:microsoft.com/office/officeart/2005/8/colors/accent1_2" csCatId="accent1" phldr="1"/>
      <dgm:spPr/>
      <dgm:t>
        <a:bodyPr/>
        <a:lstStyle/>
        <a:p>
          <a:endParaRPr lang="en-CA"/>
        </a:p>
      </dgm:t>
    </dgm:pt>
    <dgm:pt modelId="{814C480E-FE03-45AD-883B-8953738BAAE1}">
      <dgm:prSet phldrT="[Text]"/>
      <dgm:spPr/>
      <dgm:t>
        <a:bodyPr/>
        <a:lstStyle/>
        <a:p>
          <a:r>
            <a:rPr lang="en-US" dirty="0" smtClean="0"/>
            <a:t>R</a:t>
          </a:r>
          <a:endParaRPr lang="en-CA" dirty="0"/>
        </a:p>
      </dgm:t>
    </dgm:pt>
    <dgm:pt modelId="{0FB21D2D-F826-4D77-A2EE-5E46E7B785DC}" type="parTrans" cxnId="{F13BA49B-AC0F-4957-B28F-90EED5B796DB}">
      <dgm:prSet/>
      <dgm:spPr/>
      <dgm:t>
        <a:bodyPr/>
        <a:lstStyle/>
        <a:p>
          <a:endParaRPr lang="en-CA"/>
        </a:p>
      </dgm:t>
    </dgm:pt>
    <dgm:pt modelId="{B40383BA-446F-4787-A91F-63F27AA0C710}" type="sibTrans" cxnId="{F13BA49B-AC0F-4957-B28F-90EED5B796DB}">
      <dgm:prSet/>
      <dgm:spPr/>
      <dgm:t>
        <a:bodyPr/>
        <a:lstStyle/>
        <a:p>
          <a:endParaRPr lang="en-CA"/>
        </a:p>
      </dgm:t>
    </dgm:pt>
    <dgm:pt modelId="{E35849E4-4808-4E89-8933-AC9298F94373}">
      <dgm:prSet phldrT="[Text]" custT="1"/>
      <dgm:spPr/>
      <dgm:t>
        <a:bodyPr/>
        <a:lstStyle/>
        <a:p>
          <a:r>
            <a:rPr lang="en-US" sz="2400" b="1" dirty="0" smtClean="0"/>
            <a:t>Residents</a:t>
          </a:r>
          <a:endParaRPr lang="en-CA" sz="2400" b="1" dirty="0"/>
        </a:p>
      </dgm:t>
    </dgm:pt>
    <dgm:pt modelId="{A8A483EC-237B-4E6C-93DD-DFC3E0B8C3E0}" type="parTrans" cxnId="{4A90C145-37B7-4BA1-9155-A2A467EE38A2}">
      <dgm:prSet/>
      <dgm:spPr/>
      <dgm:t>
        <a:bodyPr/>
        <a:lstStyle/>
        <a:p>
          <a:endParaRPr lang="en-CA"/>
        </a:p>
      </dgm:t>
    </dgm:pt>
    <dgm:pt modelId="{6170B176-55D4-4ECE-9A2C-06EC77345225}" type="sibTrans" cxnId="{4A90C145-37B7-4BA1-9155-A2A467EE38A2}">
      <dgm:prSet/>
      <dgm:spPr/>
      <dgm:t>
        <a:bodyPr/>
        <a:lstStyle/>
        <a:p>
          <a:endParaRPr lang="en-CA"/>
        </a:p>
      </dgm:t>
    </dgm:pt>
    <dgm:pt modelId="{DD29A0C6-E15C-4C42-BB48-4A85D4E98D6E}">
      <dgm:prSet phldrT="[Text]"/>
      <dgm:spPr/>
      <dgm:t>
        <a:bodyPr/>
        <a:lstStyle/>
        <a:p>
          <a:r>
            <a:rPr lang="en-US" dirty="0" smtClean="0"/>
            <a:t>London</a:t>
          </a:r>
        </a:p>
        <a:p>
          <a:r>
            <a:rPr lang="en-US" dirty="0" err="1" smtClean="0"/>
            <a:t>Lambeth</a:t>
          </a:r>
          <a:endParaRPr lang="en-CA" dirty="0"/>
        </a:p>
      </dgm:t>
    </dgm:pt>
    <dgm:pt modelId="{6F479DAD-12E8-4360-B48A-AAB73CCB8188}" type="parTrans" cxnId="{74409315-A44B-4ED7-8903-74BBCCAE5D22}">
      <dgm:prSet/>
      <dgm:spPr/>
      <dgm:t>
        <a:bodyPr/>
        <a:lstStyle/>
        <a:p>
          <a:endParaRPr lang="en-CA"/>
        </a:p>
      </dgm:t>
    </dgm:pt>
    <dgm:pt modelId="{B85DA79B-D15C-4F00-87F4-283BA9D00FC7}" type="sibTrans" cxnId="{74409315-A44B-4ED7-8903-74BBCCAE5D22}">
      <dgm:prSet/>
      <dgm:spPr/>
      <dgm:t>
        <a:bodyPr/>
        <a:lstStyle/>
        <a:p>
          <a:endParaRPr lang="en-CA"/>
        </a:p>
      </dgm:t>
    </dgm:pt>
    <dgm:pt modelId="{030BC2AE-4B91-4907-8EA0-F19ABB43CE69}">
      <dgm:prSet phldrT="[Text]"/>
      <dgm:spPr/>
      <dgm:t>
        <a:bodyPr/>
        <a:lstStyle/>
        <a:p>
          <a:r>
            <a:rPr lang="en-US" dirty="0" smtClean="0"/>
            <a:t>N</a:t>
          </a:r>
          <a:endParaRPr lang="en-CA" dirty="0"/>
        </a:p>
      </dgm:t>
    </dgm:pt>
    <dgm:pt modelId="{B7DC4090-F2AC-4956-8B60-8FDC93B89690}" type="parTrans" cxnId="{EB20473B-7EBE-49ED-B859-74AEE45AEE1D}">
      <dgm:prSet/>
      <dgm:spPr/>
      <dgm:t>
        <a:bodyPr/>
        <a:lstStyle/>
        <a:p>
          <a:endParaRPr lang="en-CA"/>
        </a:p>
      </dgm:t>
    </dgm:pt>
    <dgm:pt modelId="{7AB42913-0C6C-414A-96EE-E56E1D454DC5}" type="sibTrans" cxnId="{EB20473B-7EBE-49ED-B859-74AEE45AEE1D}">
      <dgm:prSet/>
      <dgm:spPr/>
      <dgm:t>
        <a:bodyPr/>
        <a:lstStyle/>
        <a:p>
          <a:endParaRPr lang="en-CA"/>
        </a:p>
      </dgm:t>
    </dgm:pt>
    <dgm:pt modelId="{EE4C6B31-3E1E-4C86-830A-61E547E000FC}">
      <dgm:prSet phldrT="[Text]" custT="1"/>
      <dgm:spPr/>
      <dgm:t>
        <a:bodyPr/>
        <a:lstStyle/>
        <a:p>
          <a:r>
            <a:rPr lang="en-US" sz="2400" b="1" dirty="0" smtClean="0"/>
            <a:t>Non-Residents</a:t>
          </a:r>
          <a:endParaRPr lang="en-CA" sz="2400" b="1" dirty="0"/>
        </a:p>
      </dgm:t>
    </dgm:pt>
    <dgm:pt modelId="{590494DF-D008-4227-89A9-2484EA0D846E}" type="parTrans" cxnId="{ECD37679-F791-440A-B278-C4F35E9C50D2}">
      <dgm:prSet/>
      <dgm:spPr/>
      <dgm:t>
        <a:bodyPr/>
        <a:lstStyle/>
        <a:p>
          <a:endParaRPr lang="en-CA"/>
        </a:p>
      </dgm:t>
    </dgm:pt>
    <dgm:pt modelId="{D08D4B0F-4E84-4BFB-88A3-5E1B51C5CFDD}" type="sibTrans" cxnId="{ECD37679-F791-440A-B278-C4F35E9C50D2}">
      <dgm:prSet/>
      <dgm:spPr/>
      <dgm:t>
        <a:bodyPr/>
        <a:lstStyle/>
        <a:p>
          <a:endParaRPr lang="en-CA"/>
        </a:p>
      </dgm:t>
    </dgm:pt>
    <dgm:pt modelId="{B5011F72-B5BA-400A-A293-0319973A7328}">
      <dgm:prSet phldrT="[Text]"/>
      <dgm:spPr/>
      <dgm:t>
        <a:bodyPr/>
        <a:lstStyle/>
        <a:p>
          <a:r>
            <a:rPr lang="en-US" dirty="0" err="1" smtClean="0"/>
            <a:t>Komoka</a:t>
          </a:r>
          <a:endParaRPr lang="en-US" dirty="0" smtClean="0"/>
        </a:p>
        <a:p>
          <a:r>
            <a:rPr lang="en-US" dirty="0" err="1" smtClean="0"/>
            <a:t>Arva</a:t>
          </a:r>
          <a:endParaRPr lang="en-US" dirty="0" smtClean="0"/>
        </a:p>
        <a:p>
          <a:r>
            <a:rPr lang="en-US" dirty="0" smtClean="0"/>
            <a:t>Delaware</a:t>
          </a:r>
          <a:endParaRPr lang="en-CA" dirty="0"/>
        </a:p>
      </dgm:t>
    </dgm:pt>
    <dgm:pt modelId="{EFFAC7C0-0157-4FB4-BC22-21C366396994}" type="parTrans" cxnId="{82041B37-69A8-4C42-A588-BBC920213E5C}">
      <dgm:prSet/>
      <dgm:spPr/>
      <dgm:t>
        <a:bodyPr/>
        <a:lstStyle/>
        <a:p>
          <a:endParaRPr lang="en-CA"/>
        </a:p>
      </dgm:t>
    </dgm:pt>
    <dgm:pt modelId="{7805EF15-78E4-4550-9F94-132E4226AD1C}" type="sibTrans" cxnId="{82041B37-69A8-4C42-A588-BBC920213E5C}">
      <dgm:prSet/>
      <dgm:spPr/>
      <dgm:t>
        <a:bodyPr/>
        <a:lstStyle/>
        <a:p>
          <a:endParaRPr lang="en-CA"/>
        </a:p>
      </dgm:t>
    </dgm:pt>
    <dgm:pt modelId="{E86BCDF0-2176-4B6A-BD1E-8921DF6CCBC9}" type="pres">
      <dgm:prSet presAssocID="{9D95D19E-B4BA-4FDA-A0BA-4C533ADF2D94}" presName="list" presStyleCnt="0">
        <dgm:presLayoutVars>
          <dgm:dir/>
          <dgm:animLvl val="lvl"/>
        </dgm:presLayoutVars>
      </dgm:prSet>
      <dgm:spPr/>
      <dgm:t>
        <a:bodyPr/>
        <a:lstStyle/>
        <a:p>
          <a:endParaRPr lang="en-CA"/>
        </a:p>
      </dgm:t>
    </dgm:pt>
    <dgm:pt modelId="{541277B0-1FCA-4A95-A7E8-00E9536FFE3B}" type="pres">
      <dgm:prSet presAssocID="{814C480E-FE03-45AD-883B-8953738BAAE1}" presName="posSpace" presStyleCnt="0"/>
      <dgm:spPr/>
    </dgm:pt>
    <dgm:pt modelId="{839BBFCC-A5AD-4D1F-B089-2A8D8C532AD5}" type="pres">
      <dgm:prSet presAssocID="{814C480E-FE03-45AD-883B-8953738BAAE1}" presName="vertFlow" presStyleCnt="0"/>
      <dgm:spPr/>
    </dgm:pt>
    <dgm:pt modelId="{E4A769B1-0838-4DF9-9234-CBE72258911F}" type="pres">
      <dgm:prSet presAssocID="{814C480E-FE03-45AD-883B-8953738BAAE1}" presName="topSpace" presStyleCnt="0"/>
      <dgm:spPr/>
    </dgm:pt>
    <dgm:pt modelId="{B6ADFD21-65F3-4D8B-8A48-6594AD96E2EA}" type="pres">
      <dgm:prSet presAssocID="{814C480E-FE03-45AD-883B-8953738BAAE1}" presName="firstComp" presStyleCnt="0"/>
      <dgm:spPr/>
    </dgm:pt>
    <dgm:pt modelId="{DC004795-1086-4F95-8E5F-ED509A90A405}" type="pres">
      <dgm:prSet presAssocID="{814C480E-FE03-45AD-883B-8953738BAAE1}" presName="firstChild" presStyleLbl="bgAccFollowNode1" presStyleIdx="0" presStyleCnt="4" custLinFactNeighborX="1400" custLinFactNeighborY="-4305"/>
      <dgm:spPr/>
      <dgm:t>
        <a:bodyPr/>
        <a:lstStyle/>
        <a:p>
          <a:endParaRPr lang="en-CA"/>
        </a:p>
      </dgm:t>
    </dgm:pt>
    <dgm:pt modelId="{3057BCBA-94F8-45C9-875B-77E9AA86F93F}" type="pres">
      <dgm:prSet presAssocID="{814C480E-FE03-45AD-883B-8953738BAAE1}" presName="firstChildTx" presStyleLbl="bgAccFollowNode1" presStyleIdx="0" presStyleCnt="4">
        <dgm:presLayoutVars>
          <dgm:bulletEnabled val="1"/>
        </dgm:presLayoutVars>
      </dgm:prSet>
      <dgm:spPr/>
      <dgm:t>
        <a:bodyPr/>
        <a:lstStyle/>
        <a:p>
          <a:endParaRPr lang="en-CA"/>
        </a:p>
      </dgm:t>
    </dgm:pt>
    <dgm:pt modelId="{B25EAB60-394D-440D-82C9-BEA494A6D71B}" type="pres">
      <dgm:prSet presAssocID="{DD29A0C6-E15C-4C42-BB48-4A85D4E98D6E}" presName="comp" presStyleCnt="0"/>
      <dgm:spPr/>
    </dgm:pt>
    <dgm:pt modelId="{F3141593-BC2F-460D-939D-2BE54BF20AF8}" type="pres">
      <dgm:prSet presAssocID="{DD29A0C6-E15C-4C42-BB48-4A85D4E98D6E}" presName="child" presStyleLbl="bgAccFollowNode1" presStyleIdx="1" presStyleCnt="4" custLinFactNeighborX="1400" custLinFactNeighborY="12439"/>
      <dgm:spPr/>
      <dgm:t>
        <a:bodyPr/>
        <a:lstStyle/>
        <a:p>
          <a:endParaRPr lang="en-CA"/>
        </a:p>
      </dgm:t>
    </dgm:pt>
    <dgm:pt modelId="{D8969339-06BC-409F-9DFB-6CA989040155}" type="pres">
      <dgm:prSet presAssocID="{DD29A0C6-E15C-4C42-BB48-4A85D4E98D6E}" presName="childTx" presStyleLbl="bgAccFollowNode1" presStyleIdx="1" presStyleCnt="4">
        <dgm:presLayoutVars>
          <dgm:bulletEnabled val="1"/>
        </dgm:presLayoutVars>
      </dgm:prSet>
      <dgm:spPr/>
      <dgm:t>
        <a:bodyPr/>
        <a:lstStyle/>
        <a:p>
          <a:endParaRPr lang="en-CA"/>
        </a:p>
      </dgm:t>
    </dgm:pt>
    <dgm:pt modelId="{1E2ACE32-BB2E-474A-87D9-C4CC8CEF420F}" type="pres">
      <dgm:prSet presAssocID="{814C480E-FE03-45AD-883B-8953738BAAE1}" presName="negSpace" presStyleCnt="0"/>
      <dgm:spPr/>
    </dgm:pt>
    <dgm:pt modelId="{827165C1-4D7F-4B8E-9F03-384CF7645F2C}" type="pres">
      <dgm:prSet presAssocID="{814C480E-FE03-45AD-883B-8953738BAAE1}" presName="circle" presStyleLbl="node1" presStyleIdx="0" presStyleCnt="2"/>
      <dgm:spPr/>
      <dgm:t>
        <a:bodyPr/>
        <a:lstStyle/>
        <a:p>
          <a:endParaRPr lang="en-CA"/>
        </a:p>
      </dgm:t>
    </dgm:pt>
    <dgm:pt modelId="{A9F46A8D-1F53-47FB-A8CD-7DF021DB9D5D}" type="pres">
      <dgm:prSet presAssocID="{B40383BA-446F-4787-A91F-63F27AA0C710}" presName="transSpace" presStyleCnt="0"/>
      <dgm:spPr/>
    </dgm:pt>
    <dgm:pt modelId="{9D26666E-D349-4343-A002-1A4CFF28B7B9}" type="pres">
      <dgm:prSet presAssocID="{030BC2AE-4B91-4907-8EA0-F19ABB43CE69}" presName="posSpace" presStyleCnt="0"/>
      <dgm:spPr/>
    </dgm:pt>
    <dgm:pt modelId="{DC8DEAEE-7A34-4EC9-A577-6D5ECF3C03D1}" type="pres">
      <dgm:prSet presAssocID="{030BC2AE-4B91-4907-8EA0-F19ABB43CE69}" presName="vertFlow" presStyleCnt="0"/>
      <dgm:spPr/>
    </dgm:pt>
    <dgm:pt modelId="{21452352-F308-431C-A11B-7368C7290ECA}" type="pres">
      <dgm:prSet presAssocID="{030BC2AE-4B91-4907-8EA0-F19ABB43CE69}" presName="topSpace" presStyleCnt="0"/>
      <dgm:spPr/>
    </dgm:pt>
    <dgm:pt modelId="{984BE30A-A895-4271-A332-83BE084C7FC8}" type="pres">
      <dgm:prSet presAssocID="{030BC2AE-4B91-4907-8EA0-F19ABB43CE69}" presName="firstComp" presStyleCnt="0"/>
      <dgm:spPr/>
    </dgm:pt>
    <dgm:pt modelId="{43A7694E-294E-4192-B618-F0CE6FF3D2D4}" type="pres">
      <dgm:prSet presAssocID="{030BC2AE-4B91-4907-8EA0-F19ABB43CE69}" presName="firstChild" presStyleLbl="bgAccFollowNode1" presStyleIdx="2" presStyleCnt="4" custLinFactNeighborX="-878" custLinFactNeighborY="-8629"/>
      <dgm:spPr/>
      <dgm:t>
        <a:bodyPr/>
        <a:lstStyle/>
        <a:p>
          <a:endParaRPr lang="en-CA"/>
        </a:p>
      </dgm:t>
    </dgm:pt>
    <dgm:pt modelId="{C1C7C53B-387E-4F56-9D66-1532034C7D7A}" type="pres">
      <dgm:prSet presAssocID="{030BC2AE-4B91-4907-8EA0-F19ABB43CE69}" presName="firstChildTx" presStyleLbl="bgAccFollowNode1" presStyleIdx="2" presStyleCnt="4">
        <dgm:presLayoutVars>
          <dgm:bulletEnabled val="1"/>
        </dgm:presLayoutVars>
      </dgm:prSet>
      <dgm:spPr/>
      <dgm:t>
        <a:bodyPr/>
        <a:lstStyle/>
        <a:p>
          <a:endParaRPr lang="en-CA"/>
        </a:p>
      </dgm:t>
    </dgm:pt>
    <dgm:pt modelId="{527ACCAA-6391-45C1-BF3B-938DA63F0CF4}" type="pres">
      <dgm:prSet presAssocID="{B5011F72-B5BA-400A-A293-0319973A7328}" presName="comp" presStyleCnt="0"/>
      <dgm:spPr/>
    </dgm:pt>
    <dgm:pt modelId="{DAC50ED4-7471-47F0-9DED-601D15AECC11}" type="pres">
      <dgm:prSet presAssocID="{B5011F72-B5BA-400A-A293-0319973A7328}" presName="child" presStyleLbl="bgAccFollowNode1" presStyleIdx="3" presStyleCnt="4" custLinFactNeighborX="-878" custLinFactNeighborY="8115"/>
      <dgm:spPr/>
      <dgm:t>
        <a:bodyPr/>
        <a:lstStyle/>
        <a:p>
          <a:endParaRPr lang="en-CA"/>
        </a:p>
      </dgm:t>
    </dgm:pt>
    <dgm:pt modelId="{A0CBF634-D2F8-426B-AA58-79796D7BCD48}" type="pres">
      <dgm:prSet presAssocID="{B5011F72-B5BA-400A-A293-0319973A7328}" presName="childTx" presStyleLbl="bgAccFollowNode1" presStyleIdx="3" presStyleCnt="4">
        <dgm:presLayoutVars>
          <dgm:bulletEnabled val="1"/>
        </dgm:presLayoutVars>
      </dgm:prSet>
      <dgm:spPr/>
      <dgm:t>
        <a:bodyPr/>
        <a:lstStyle/>
        <a:p>
          <a:endParaRPr lang="en-CA"/>
        </a:p>
      </dgm:t>
    </dgm:pt>
    <dgm:pt modelId="{E1DEF1E0-8437-4B14-9D55-95A872FD10BF}" type="pres">
      <dgm:prSet presAssocID="{030BC2AE-4B91-4907-8EA0-F19ABB43CE69}" presName="negSpace" presStyleCnt="0"/>
      <dgm:spPr/>
    </dgm:pt>
    <dgm:pt modelId="{4B7FECFF-07D1-41CA-8C59-FDC87E9E1A06}" type="pres">
      <dgm:prSet presAssocID="{030BC2AE-4B91-4907-8EA0-F19ABB43CE69}" presName="circle" presStyleLbl="node1" presStyleIdx="1" presStyleCnt="2"/>
      <dgm:spPr/>
      <dgm:t>
        <a:bodyPr/>
        <a:lstStyle/>
        <a:p>
          <a:endParaRPr lang="en-CA"/>
        </a:p>
      </dgm:t>
    </dgm:pt>
  </dgm:ptLst>
  <dgm:cxnLst>
    <dgm:cxn modelId="{74409315-A44B-4ED7-8903-74BBCCAE5D22}" srcId="{814C480E-FE03-45AD-883B-8953738BAAE1}" destId="{DD29A0C6-E15C-4C42-BB48-4A85D4E98D6E}" srcOrd="1" destOrd="0" parTransId="{6F479DAD-12E8-4360-B48A-AAB73CCB8188}" sibTransId="{B85DA79B-D15C-4F00-87F4-283BA9D00FC7}"/>
    <dgm:cxn modelId="{A1DE9DF2-1DF8-4946-A7DF-4629F57BE738}" type="presOf" srcId="{B5011F72-B5BA-400A-A293-0319973A7328}" destId="{DAC50ED4-7471-47F0-9DED-601D15AECC11}" srcOrd="0" destOrd="0" presId="urn:microsoft.com/office/officeart/2005/8/layout/hList9"/>
    <dgm:cxn modelId="{ECD37679-F791-440A-B278-C4F35E9C50D2}" srcId="{030BC2AE-4B91-4907-8EA0-F19ABB43CE69}" destId="{EE4C6B31-3E1E-4C86-830A-61E547E000FC}" srcOrd="0" destOrd="0" parTransId="{590494DF-D008-4227-89A9-2484EA0D846E}" sibTransId="{D08D4B0F-4E84-4BFB-88A3-5E1B51C5CFDD}"/>
    <dgm:cxn modelId="{92CCD129-F31D-4DDA-9B8C-28D7CE173AE1}" type="presOf" srcId="{030BC2AE-4B91-4907-8EA0-F19ABB43CE69}" destId="{4B7FECFF-07D1-41CA-8C59-FDC87E9E1A06}" srcOrd="0" destOrd="0" presId="urn:microsoft.com/office/officeart/2005/8/layout/hList9"/>
    <dgm:cxn modelId="{30878AAA-61C0-4C31-B3F4-AB805ADD258E}" type="presOf" srcId="{B5011F72-B5BA-400A-A293-0319973A7328}" destId="{A0CBF634-D2F8-426B-AA58-79796D7BCD48}" srcOrd="1" destOrd="0" presId="urn:microsoft.com/office/officeart/2005/8/layout/hList9"/>
    <dgm:cxn modelId="{B2B578D9-AC16-4F25-B1F9-FE49768C5345}" type="presOf" srcId="{EE4C6B31-3E1E-4C86-830A-61E547E000FC}" destId="{43A7694E-294E-4192-B618-F0CE6FF3D2D4}" srcOrd="0" destOrd="0" presId="urn:microsoft.com/office/officeart/2005/8/layout/hList9"/>
    <dgm:cxn modelId="{E5A3253B-34BB-41E7-A9C8-752539F6EFD9}" type="presOf" srcId="{EE4C6B31-3E1E-4C86-830A-61E547E000FC}" destId="{C1C7C53B-387E-4F56-9D66-1532034C7D7A}" srcOrd="1" destOrd="0" presId="urn:microsoft.com/office/officeart/2005/8/layout/hList9"/>
    <dgm:cxn modelId="{82041B37-69A8-4C42-A588-BBC920213E5C}" srcId="{030BC2AE-4B91-4907-8EA0-F19ABB43CE69}" destId="{B5011F72-B5BA-400A-A293-0319973A7328}" srcOrd="1" destOrd="0" parTransId="{EFFAC7C0-0157-4FB4-BC22-21C366396994}" sibTransId="{7805EF15-78E4-4550-9F94-132E4226AD1C}"/>
    <dgm:cxn modelId="{4A90C145-37B7-4BA1-9155-A2A467EE38A2}" srcId="{814C480E-FE03-45AD-883B-8953738BAAE1}" destId="{E35849E4-4808-4E89-8933-AC9298F94373}" srcOrd="0" destOrd="0" parTransId="{A8A483EC-237B-4E6C-93DD-DFC3E0B8C3E0}" sibTransId="{6170B176-55D4-4ECE-9A2C-06EC77345225}"/>
    <dgm:cxn modelId="{EB20473B-7EBE-49ED-B859-74AEE45AEE1D}" srcId="{9D95D19E-B4BA-4FDA-A0BA-4C533ADF2D94}" destId="{030BC2AE-4B91-4907-8EA0-F19ABB43CE69}" srcOrd="1" destOrd="0" parTransId="{B7DC4090-F2AC-4956-8B60-8FDC93B89690}" sibTransId="{7AB42913-0C6C-414A-96EE-E56E1D454DC5}"/>
    <dgm:cxn modelId="{F13BA49B-AC0F-4957-B28F-90EED5B796DB}" srcId="{9D95D19E-B4BA-4FDA-A0BA-4C533ADF2D94}" destId="{814C480E-FE03-45AD-883B-8953738BAAE1}" srcOrd="0" destOrd="0" parTransId="{0FB21D2D-F826-4D77-A2EE-5E46E7B785DC}" sibTransId="{B40383BA-446F-4787-A91F-63F27AA0C710}"/>
    <dgm:cxn modelId="{F154CDB5-5001-4E7F-A029-2A1BE5001811}" type="presOf" srcId="{E35849E4-4808-4E89-8933-AC9298F94373}" destId="{DC004795-1086-4F95-8E5F-ED509A90A405}" srcOrd="0" destOrd="0" presId="urn:microsoft.com/office/officeart/2005/8/layout/hList9"/>
    <dgm:cxn modelId="{E13ED096-911F-4121-8EAD-31EB938C6B0E}" type="presOf" srcId="{814C480E-FE03-45AD-883B-8953738BAAE1}" destId="{827165C1-4D7F-4B8E-9F03-384CF7645F2C}" srcOrd="0" destOrd="0" presId="urn:microsoft.com/office/officeart/2005/8/layout/hList9"/>
    <dgm:cxn modelId="{D704334E-D5AD-4378-A3AC-E64B9487CF00}" type="presOf" srcId="{DD29A0C6-E15C-4C42-BB48-4A85D4E98D6E}" destId="{D8969339-06BC-409F-9DFB-6CA989040155}" srcOrd="1" destOrd="0" presId="urn:microsoft.com/office/officeart/2005/8/layout/hList9"/>
    <dgm:cxn modelId="{1F6B2AF0-AE3D-4D05-9A82-ADCB3B6C0D38}" type="presOf" srcId="{E35849E4-4808-4E89-8933-AC9298F94373}" destId="{3057BCBA-94F8-45C9-875B-77E9AA86F93F}" srcOrd="1" destOrd="0" presId="urn:microsoft.com/office/officeart/2005/8/layout/hList9"/>
    <dgm:cxn modelId="{02CF4F1B-2920-4265-ABF3-58E3EDDF8D98}" type="presOf" srcId="{9D95D19E-B4BA-4FDA-A0BA-4C533ADF2D94}" destId="{E86BCDF0-2176-4B6A-BD1E-8921DF6CCBC9}" srcOrd="0" destOrd="0" presId="urn:microsoft.com/office/officeart/2005/8/layout/hList9"/>
    <dgm:cxn modelId="{49BFEB46-74A1-49B7-A02A-29C2D4841ABC}" type="presOf" srcId="{DD29A0C6-E15C-4C42-BB48-4A85D4E98D6E}" destId="{F3141593-BC2F-460D-939D-2BE54BF20AF8}" srcOrd="0" destOrd="0" presId="urn:microsoft.com/office/officeart/2005/8/layout/hList9"/>
    <dgm:cxn modelId="{26DDFEEB-294F-49F7-B077-D1F6AF3D0DE3}" type="presParOf" srcId="{E86BCDF0-2176-4B6A-BD1E-8921DF6CCBC9}" destId="{541277B0-1FCA-4A95-A7E8-00E9536FFE3B}" srcOrd="0" destOrd="0" presId="urn:microsoft.com/office/officeart/2005/8/layout/hList9"/>
    <dgm:cxn modelId="{D4182655-9A5B-46DA-89E1-C645B5B93CB1}" type="presParOf" srcId="{E86BCDF0-2176-4B6A-BD1E-8921DF6CCBC9}" destId="{839BBFCC-A5AD-4D1F-B089-2A8D8C532AD5}" srcOrd="1" destOrd="0" presId="urn:microsoft.com/office/officeart/2005/8/layout/hList9"/>
    <dgm:cxn modelId="{BF9BE5CD-2F90-450F-AC94-730771ED0BDF}" type="presParOf" srcId="{839BBFCC-A5AD-4D1F-B089-2A8D8C532AD5}" destId="{E4A769B1-0838-4DF9-9234-CBE72258911F}" srcOrd="0" destOrd="0" presId="urn:microsoft.com/office/officeart/2005/8/layout/hList9"/>
    <dgm:cxn modelId="{47369F71-FDF1-42A1-90A8-1F2CE63BB25F}" type="presParOf" srcId="{839BBFCC-A5AD-4D1F-B089-2A8D8C532AD5}" destId="{B6ADFD21-65F3-4D8B-8A48-6594AD96E2EA}" srcOrd="1" destOrd="0" presId="urn:microsoft.com/office/officeart/2005/8/layout/hList9"/>
    <dgm:cxn modelId="{EE34F3DF-121B-46A2-8875-4D22CF508E8D}" type="presParOf" srcId="{B6ADFD21-65F3-4D8B-8A48-6594AD96E2EA}" destId="{DC004795-1086-4F95-8E5F-ED509A90A405}" srcOrd="0" destOrd="0" presId="urn:microsoft.com/office/officeart/2005/8/layout/hList9"/>
    <dgm:cxn modelId="{D6D5F92A-B291-4EE8-AEF6-10D00A50936B}" type="presParOf" srcId="{B6ADFD21-65F3-4D8B-8A48-6594AD96E2EA}" destId="{3057BCBA-94F8-45C9-875B-77E9AA86F93F}" srcOrd="1" destOrd="0" presId="urn:microsoft.com/office/officeart/2005/8/layout/hList9"/>
    <dgm:cxn modelId="{EB62ABB2-63E7-4565-ACE1-137CC3CD79C7}" type="presParOf" srcId="{839BBFCC-A5AD-4D1F-B089-2A8D8C532AD5}" destId="{B25EAB60-394D-440D-82C9-BEA494A6D71B}" srcOrd="2" destOrd="0" presId="urn:microsoft.com/office/officeart/2005/8/layout/hList9"/>
    <dgm:cxn modelId="{112B1054-977A-463F-827E-B73705CFE7F9}" type="presParOf" srcId="{B25EAB60-394D-440D-82C9-BEA494A6D71B}" destId="{F3141593-BC2F-460D-939D-2BE54BF20AF8}" srcOrd="0" destOrd="0" presId="urn:microsoft.com/office/officeart/2005/8/layout/hList9"/>
    <dgm:cxn modelId="{AB5C16D9-043C-45B5-9556-2F01271CA6A7}" type="presParOf" srcId="{B25EAB60-394D-440D-82C9-BEA494A6D71B}" destId="{D8969339-06BC-409F-9DFB-6CA989040155}" srcOrd="1" destOrd="0" presId="urn:microsoft.com/office/officeart/2005/8/layout/hList9"/>
    <dgm:cxn modelId="{071BF880-2F5B-4765-BA8B-F0179783C8DB}" type="presParOf" srcId="{E86BCDF0-2176-4B6A-BD1E-8921DF6CCBC9}" destId="{1E2ACE32-BB2E-474A-87D9-C4CC8CEF420F}" srcOrd="2" destOrd="0" presId="urn:microsoft.com/office/officeart/2005/8/layout/hList9"/>
    <dgm:cxn modelId="{EB55025C-1F8F-4070-921A-D0AE693D0768}" type="presParOf" srcId="{E86BCDF0-2176-4B6A-BD1E-8921DF6CCBC9}" destId="{827165C1-4D7F-4B8E-9F03-384CF7645F2C}" srcOrd="3" destOrd="0" presId="urn:microsoft.com/office/officeart/2005/8/layout/hList9"/>
    <dgm:cxn modelId="{8DDAEA67-DFDB-4708-9F00-F04FA08F3F53}" type="presParOf" srcId="{E86BCDF0-2176-4B6A-BD1E-8921DF6CCBC9}" destId="{A9F46A8D-1F53-47FB-A8CD-7DF021DB9D5D}" srcOrd="4" destOrd="0" presId="urn:microsoft.com/office/officeart/2005/8/layout/hList9"/>
    <dgm:cxn modelId="{458CC0A5-A03F-401E-BBB7-A184E43FEC70}" type="presParOf" srcId="{E86BCDF0-2176-4B6A-BD1E-8921DF6CCBC9}" destId="{9D26666E-D349-4343-A002-1A4CFF28B7B9}" srcOrd="5" destOrd="0" presId="urn:microsoft.com/office/officeart/2005/8/layout/hList9"/>
    <dgm:cxn modelId="{F44B1204-25E0-4CF1-8AF7-26BC4EF54778}" type="presParOf" srcId="{E86BCDF0-2176-4B6A-BD1E-8921DF6CCBC9}" destId="{DC8DEAEE-7A34-4EC9-A577-6D5ECF3C03D1}" srcOrd="6" destOrd="0" presId="urn:microsoft.com/office/officeart/2005/8/layout/hList9"/>
    <dgm:cxn modelId="{672143DB-2F34-44C6-A2FE-670F667D7ABB}" type="presParOf" srcId="{DC8DEAEE-7A34-4EC9-A577-6D5ECF3C03D1}" destId="{21452352-F308-431C-A11B-7368C7290ECA}" srcOrd="0" destOrd="0" presId="urn:microsoft.com/office/officeart/2005/8/layout/hList9"/>
    <dgm:cxn modelId="{9B15530F-2B5B-4C70-80BD-DB4F2F617619}" type="presParOf" srcId="{DC8DEAEE-7A34-4EC9-A577-6D5ECF3C03D1}" destId="{984BE30A-A895-4271-A332-83BE084C7FC8}" srcOrd="1" destOrd="0" presId="urn:microsoft.com/office/officeart/2005/8/layout/hList9"/>
    <dgm:cxn modelId="{616F5D44-3611-4722-9AFC-83A379F7C0A1}" type="presParOf" srcId="{984BE30A-A895-4271-A332-83BE084C7FC8}" destId="{43A7694E-294E-4192-B618-F0CE6FF3D2D4}" srcOrd="0" destOrd="0" presId="urn:microsoft.com/office/officeart/2005/8/layout/hList9"/>
    <dgm:cxn modelId="{A78B0E18-592D-4AD0-8FB6-3141E381AABE}" type="presParOf" srcId="{984BE30A-A895-4271-A332-83BE084C7FC8}" destId="{C1C7C53B-387E-4F56-9D66-1532034C7D7A}" srcOrd="1" destOrd="0" presId="urn:microsoft.com/office/officeart/2005/8/layout/hList9"/>
    <dgm:cxn modelId="{DFE9B55D-D0A9-4D33-800F-D17BDCF36396}" type="presParOf" srcId="{DC8DEAEE-7A34-4EC9-A577-6D5ECF3C03D1}" destId="{527ACCAA-6391-45C1-BF3B-938DA63F0CF4}" srcOrd="2" destOrd="0" presId="urn:microsoft.com/office/officeart/2005/8/layout/hList9"/>
    <dgm:cxn modelId="{F86AF609-7B2F-4842-AC96-A47F5507FAC6}" type="presParOf" srcId="{527ACCAA-6391-45C1-BF3B-938DA63F0CF4}" destId="{DAC50ED4-7471-47F0-9DED-601D15AECC11}" srcOrd="0" destOrd="0" presId="urn:microsoft.com/office/officeart/2005/8/layout/hList9"/>
    <dgm:cxn modelId="{CB811BF7-7252-44D6-8C48-5C3FB61E1AF3}" type="presParOf" srcId="{527ACCAA-6391-45C1-BF3B-938DA63F0CF4}" destId="{A0CBF634-D2F8-426B-AA58-79796D7BCD48}" srcOrd="1" destOrd="0" presId="urn:microsoft.com/office/officeart/2005/8/layout/hList9"/>
    <dgm:cxn modelId="{5FF8AD59-09CE-4B02-B259-0A5617D18F02}" type="presParOf" srcId="{E86BCDF0-2176-4B6A-BD1E-8921DF6CCBC9}" destId="{E1DEF1E0-8437-4B14-9D55-95A872FD10BF}" srcOrd="7" destOrd="0" presId="urn:microsoft.com/office/officeart/2005/8/layout/hList9"/>
    <dgm:cxn modelId="{62779ECC-F4CD-45FD-85E2-1F465B62E3F9}" type="presParOf" srcId="{E86BCDF0-2176-4B6A-BD1E-8921DF6CCBC9}" destId="{4B7FECFF-07D1-41CA-8C59-FDC87E9E1A06}"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24C1D3-942B-4F68-B541-EDB3FC16F002}" type="doc">
      <dgm:prSet loTypeId="urn:microsoft.com/office/officeart/2005/8/layout/default#1" loCatId="list" qsTypeId="urn:microsoft.com/office/officeart/2005/8/quickstyle/3d1" qsCatId="3D" csTypeId="urn:microsoft.com/office/officeart/2005/8/colors/accent1_2" csCatId="accent1" phldr="1"/>
      <dgm:spPr/>
      <dgm:t>
        <a:bodyPr/>
        <a:lstStyle/>
        <a:p>
          <a:endParaRPr lang="en-CA"/>
        </a:p>
      </dgm:t>
    </dgm:pt>
    <dgm:pt modelId="{CED5BAD2-047E-475F-BABE-B76213AFA2F8}">
      <dgm:prSet phldrT="[Text]"/>
      <dgm:spPr/>
      <dgm:t>
        <a:bodyPr/>
        <a:lstStyle/>
        <a:p>
          <a:r>
            <a:rPr lang="en-US" dirty="0" smtClean="0"/>
            <a:t>Swim Passes</a:t>
          </a:r>
          <a:endParaRPr lang="en-CA" dirty="0"/>
        </a:p>
      </dgm:t>
    </dgm:pt>
    <dgm:pt modelId="{0B6EDA5B-BDDD-4038-90C6-B41994C450A3}" type="parTrans" cxnId="{D8F83CBE-B38F-493F-9AA3-B55EAA1FA05B}">
      <dgm:prSet/>
      <dgm:spPr/>
      <dgm:t>
        <a:bodyPr/>
        <a:lstStyle/>
        <a:p>
          <a:endParaRPr lang="en-CA"/>
        </a:p>
      </dgm:t>
    </dgm:pt>
    <dgm:pt modelId="{CB4F516B-B784-4E4F-BFA8-00E8B6B381D7}" type="sibTrans" cxnId="{D8F83CBE-B38F-493F-9AA3-B55EAA1FA05B}">
      <dgm:prSet/>
      <dgm:spPr/>
      <dgm:t>
        <a:bodyPr/>
        <a:lstStyle/>
        <a:p>
          <a:endParaRPr lang="en-CA"/>
        </a:p>
      </dgm:t>
    </dgm:pt>
    <dgm:pt modelId="{DC0C9C13-76D9-478A-A53D-0E48F365321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Lessons</a:t>
          </a:r>
          <a:endParaRPr lang="en-CA" dirty="0"/>
        </a:p>
      </dgm:t>
    </dgm:pt>
    <dgm:pt modelId="{806919E0-509C-456E-8E3E-8E04F99F888E}" type="parTrans" cxnId="{EB84BF3E-710B-4149-A1DE-6F4409994FD6}">
      <dgm:prSet/>
      <dgm:spPr/>
      <dgm:t>
        <a:bodyPr/>
        <a:lstStyle/>
        <a:p>
          <a:endParaRPr lang="en-CA"/>
        </a:p>
      </dgm:t>
    </dgm:pt>
    <dgm:pt modelId="{1B9D8220-28DB-4714-9CCF-085611920083}" type="sibTrans" cxnId="{EB84BF3E-710B-4149-A1DE-6F4409994FD6}">
      <dgm:prSet/>
      <dgm:spPr/>
      <dgm:t>
        <a:bodyPr/>
        <a:lstStyle/>
        <a:p>
          <a:endParaRPr lang="en-CA"/>
        </a:p>
      </dgm:t>
    </dgm:pt>
    <dgm:pt modelId="{4FDA7FC5-A757-4B00-AA99-B9BBE4B46687}">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Teams</a:t>
          </a:r>
          <a:endParaRPr lang="en-CA" dirty="0"/>
        </a:p>
      </dgm:t>
    </dgm:pt>
    <dgm:pt modelId="{5D39BD08-D30A-4DE5-BCEF-3118BD4AE771}" type="parTrans" cxnId="{D1042CC9-DEA0-4644-A056-7D407569C6C9}">
      <dgm:prSet/>
      <dgm:spPr/>
      <dgm:t>
        <a:bodyPr/>
        <a:lstStyle/>
        <a:p>
          <a:endParaRPr lang="en-CA"/>
        </a:p>
      </dgm:t>
    </dgm:pt>
    <dgm:pt modelId="{66F32823-1249-4835-A707-264CC0A6D9F8}" type="sibTrans" cxnId="{D1042CC9-DEA0-4644-A056-7D407569C6C9}">
      <dgm:prSet/>
      <dgm:spPr/>
      <dgm:t>
        <a:bodyPr/>
        <a:lstStyle/>
        <a:p>
          <a:endParaRPr lang="en-CA"/>
        </a:p>
      </dgm:t>
    </dgm:pt>
    <dgm:pt modelId="{812DF292-F0A3-421E-9E2C-F608361316EB}">
      <dgm:prSet phldrT="[Text]">
        <dgm:style>
          <a:lnRef idx="0">
            <a:schemeClr val="accent3"/>
          </a:lnRef>
          <a:fillRef idx="3">
            <a:schemeClr val="accent3"/>
          </a:fillRef>
          <a:effectRef idx="3">
            <a:schemeClr val="accent3"/>
          </a:effectRef>
          <a:fontRef idx="minor">
            <a:schemeClr val="lt1"/>
          </a:fontRef>
        </dgm:style>
      </dgm:prSet>
      <dgm:spPr>
        <a:ln/>
      </dgm:spPr>
      <dgm:t>
        <a:bodyPr/>
        <a:lstStyle/>
        <a:p>
          <a:r>
            <a:rPr lang="en-US" dirty="0" smtClean="0"/>
            <a:t>Pool Leaders</a:t>
          </a:r>
          <a:endParaRPr lang="en-CA" dirty="0"/>
        </a:p>
      </dgm:t>
    </dgm:pt>
    <dgm:pt modelId="{535F6CA2-1D06-4757-8D10-5168EE8409F0}" type="parTrans" cxnId="{6B68B5CA-2DCC-4485-98BD-586205C4D016}">
      <dgm:prSet/>
      <dgm:spPr/>
      <dgm:t>
        <a:bodyPr/>
        <a:lstStyle/>
        <a:p>
          <a:endParaRPr lang="en-CA"/>
        </a:p>
      </dgm:t>
    </dgm:pt>
    <dgm:pt modelId="{405286F6-5490-4112-9C4D-8E74B7C1369B}" type="sibTrans" cxnId="{6B68B5CA-2DCC-4485-98BD-586205C4D016}">
      <dgm:prSet/>
      <dgm:spPr/>
      <dgm:t>
        <a:bodyPr/>
        <a:lstStyle/>
        <a:p>
          <a:endParaRPr lang="en-CA"/>
        </a:p>
      </dgm:t>
    </dgm:pt>
    <dgm:pt modelId="{230FCCCC-EA4D-43F0-8AF9-ACA42DC4B9FE}">
      <dgm:prSet phldrT="[Text]">
        <dgm:style>
          <a:lnRef idx="0">
            <a:schemeClr val="accent4"/>
          </a:lnRef>
          <a:fillRef idx="3">
            <a:schemeClr val="accent4"/>
          </a:fillRef>
          <a:effectRef idx="3">
            <a:schemeClr val="accent4"/>
          </a:effectRef>
          <a:fontRef idx="minor">
            <a:schemeClr val="lt1"/>
          </a:fontRef>
        </dgm:style>
      </dgm:prSet>
      <dgm:spPr/>
      <dgm:t>
        <a:bodyPr/>
        <a:lstStyle/>
        <a:p>
          <a:r>
            <a:rPr lang="en-US" dirty="0" smtClean="0"/>
            <a:t>Leadership</a:t>
          </a:r>
          <a:endParaRPr lang="en-CA" dirty="0"/>
        </a:p>
      </dgm:t>
    </dgm:pt>
    <dgm:pt modelId="{89C3A58D-FAB9-4271-B5A3-9561159E541E}" type="parTrans" cxnId="{24E0E1FE-83BB-49F2-A938-6848B4A74365}">
      <dgm:prSet/>
      <dgm:spPr/>
      <dgm:t>
        <a:bodyPr/>
        <a:lstStyle/>
        <a:p>
          <a:endParaRPr lang="en-CA"/>
        </a:p>
      </dgm:t>
    </dgm:pt>
    <dgm:pt modelId="{A79E0571-6245-4507-BE2F-984D1991C6DB}" type="sibTrans" cxnId="{24E0E1FE-83BB-49F2-A938-6848B4A74365}">
      <dgm:prSet/>
      <dgm:spPr/>
      <dgm:t>
        <a:bodyPr/>
        <a:lstStyle/>
        <a:p>
          <a:endParaRPr lang="en-CA"/>
        </a:p>
      </dgm:t>
    </dgm:pt>
    <dgm:pt modelId="{0907DE90-40C5-47E1-ABE8-E049109E8E1E}" type="pres">
      <dgm:prSet presAssocID="{BD24C1D3-942B-4F68-B541-EDB3FC16F002}" presName="diagram" presStyleCnt="0">
        <dgm:presLayoutVars>
          <dgm:dir/>
          <dgm:resizeHandles val="exact"/>
        </dgm:presLayoutVars>
      </dgm:prSet>
      <dgm:spPr/>
      <dgm:t>
        <a:bodyPr/>
        <a:lstStyle/>
        <a:p>
          <a:endParaRPr lang="en-CA"/>
        </a:p>
      </dgm:t>
    </dgm:pt>
    <dgm:pt modelId="{9EB031A5-449D-4966-B65D-1D871EB20CA2}" type="pres">
      <dgm:prSet presAssocID="{CED5BAD2-047E-475F-BABE-B76213AFA2F8}" presName="node" presStyleLbl="node1" presStyleIdx="0" presStyleCnt="5" custLinFactNeighborY="-15791">
        <dgm:presLayoutVars>
          <dgm:bulletEnabled val="1"/>
        </dgm:presLayoutVars>
      </dgm:prSet>
      <dgm:spPr/>
      <dgm:t>
        <a:bodyPr/>
        <a:lstStyle/>
        <a:p>
          <a:endParaRPr lang="en-CA"/>
        </a:p>
      </dgm:t>
    </dgm:pt>
    <dgm:pt modelId="{7AB14C71-C289-4D52-ADDE-1DEC7051CCB0}" type="pres">
      <dgm:prSet presAssocID="{CB4F516B-B784-4E4F-BFA8-00E8B6B381D7}" presName="sibTrans" presStyleCnt="0"/>
      <dgm:spPr/>
      <dgm:t>
        <a:bodyPr/>
        <a:lstStyle/>
        <a:p>
          <a:endParaRPr lang="en-CA"/>
        </a:p>
      </dgm:t>
    </dgm:pt>
    <dgm:pt modelId="{196EFA85-BE70-4E1F-B08B-840951E54F05}" type="pres">
      <dgm:prSet presAssocID="{DC0C9C13-76D9-478A-A53D-0E48F3653219}" presName="node" presStyleLbl="node1" presStyleIdx="1" presStyleCnt="5" custLinFactNeighborX="-1441" custLinFactNeighborY="-15791">
        <dgm:presLayoutVars>
          <dgm:bulletEnabled val="1"/>
        </dgm:presLayoutVars>
      </dgm:prSet>
      <dgm:spPr/>
      <dgm:t>
        <a:bodyPr/>
        <a:lstStyle/>
        <a:p>
          <a:endParaRPr lang="en-CA"/>
        </a:p>
      </dgm:t>
    </dgm:pt>
    <dgm:pt modelId="{94D4A017-5E25-44E3-8AE5-7B419DF9A478}" type="pres">
      <dgm:prSet presAssocID="{1B9D8220-28DB-4714-9CCF-085611920083}" presName="sibTrans" presStyleCnt="0"/>
      <dgm:spPr/>
      <dgm:t>
        <a:bodyPr/>
        <a:lstStyle/>
        <a:p>
          <a:endParaRPr lang="en-CA"/>
        </a:p>
      </dgm:t>
    </dgm:pt>
    <dgm:pt modelId="{4CECBEC4-7DB9-4694-905E-FCCF39AF7C45}" type="pres">
      <dgm:prSet presAssocID="{4FDA7FC5-A757-4B00-AA99-B9BBE4B46687}" presName="node" presStyleLbl="node1" presStyleIdx="2" presStyleCnt="5" custLinFactNeighborX="-901" custLinFactNeighborY="-14693">
        <dgm:presLayoutVars>
          <dgm:bulletEnabled val="1"/>
        </dgm:presLayoutVars>
      </dgm:prSet>
      <dgm:spPr/>
      <dgm:t>
        <a:bodyPr/>
        <a:lstStyle/>
        <a:p>
          <a:endParaRPr lang="en-CA"/>
        </a:p>
      </dgm:t>
    </dgm:pt>
    <dgm:pt modelId="{8CBF009C-AA29-4B1D-B1BB-0378BDAD2D43}" type="pres">
      <dgm:prSet presAssocID="{66F32823-1249-4835-A707-264CC0A6D9F8}" presName="sibTrans" presStyleCnt="0"/>
      <dgm:spPr/>
      <dgm:t>
        <a:bodyPr/>
        <a:lstStyle/>
        <a:p>
          <a:endParaRPr lang="en-CA"/>
        </a:p>
      </dgm:t>
    </dgm:pt>
    <dgm:pt modelId="{4B2A9B62-5A3C-494B-ACA2-DF1C5A0DC4E8}" type="pres">
      <dgm:prSet presAssocID="{812DF292-F0A3-421E-9E2C-F608361316EB}" presName="node" presStyleLbl="node1" presStyleIdx="3" presStyleCnt="5" custLinFactNeighborX="676" custLinFactNeighborY="-12337">
        <dgm:presLayoutVars>
          <dgm:bulletEnabled val="1"/>
        </dgm:presLayoutVars>
      </dgm:prSet>
      <dgm:spPr/>
      <dgm:t>
        <a:bodyPr/>
        <a:lstStyle/>
        <a:p>
          <a:endParaRPr lang="en-CA"/>
        </a:p>
      </dgm:t>
    </dgm:pt>
    <dgm:pt modelId="{4E173754-0EFC-4BFA-9A75-C369DF0494AE}" type="pres">
      <dgm:prSet presAssocID="{405286F6-5490-4112-9C4D-8E74B7C1369B}" presName="sibTrans" presStyleCnt="0"/>
      <dgm:spPr/>
      <dgm:t>
        <a:bodyPr/>
        <a:lstStyle/>
        <a:p>
          <a:endParaRPr lang="en-CA"/>
        </a:p>
      </dgm:t>
    </dgm:pt>
    <dgm:pt modelId="{75F9E8FD-6A99-48A6-ACD9-0F1080079990}" type="pres">
      <dgm:prSet presAssocID="{230FCCCC-EA4D-43F0-8AF9-ACA42DC4B9FE}" presName="node" presStyleLbl="node1" presStyleIdx="4" presStyleCnt="5" custLinFactNeighborX="-676" custLinFactNeighborY="-12337">
        <dgm:presLayoutVars>
          <dgm:bulletEnabled val="1"/>
        </dgm:presLayoutVars>
      </dgm:prSet>
      <dgm:spPr/>
      <dgm:t>
        <a:bodyPr/>
        <a:lstStyle/>
        <a:p>
          <a:endParaRPr lang="en-CA"/>
        </a:p>
      </dgm:t>
    </dgm:pt>
  </dgm:ptLst>
  <dgm:cxnLst>
    <dgm:cxn modelId="{3A99464F-FF7D-417F-9D81-DE664518B97C}" type="presOf" srcId="{CED5BAD2-047E-475F-BABE-B76213AFA2F8}" destId="{9EB031A5-449D-4966-B65D-1D871EB20CA2}" srcOrd="0" destOrd="0" presId="urn:microsoft.com/office/officeart/2005/8/layout/default#1"/>
    <dgm:cxn modelId="{6B68B5CA-2DCC-4485-98BD-586205C4D016}" srcId="{BD24C1D3-942B-4F68-B541-EDB3FC16F002}" destId="{812DF292-F0A3-421E-9E2C-F608361316EB}" srcOrd="3" destOrd="0" parTransId="{535F6CA2-1D06-4757-8D10-5168EE8409F0}" sibTransId="{405286F6-5490-4112-9C4D-8E74B7C1369B}"/>
    <dgm:cxn modelId="{EB84BF3E-710B-4149-A1DE-6F4409994FD6}" srcId="{BD24C1D3-942B-4F68-B541-EDB3FC16F002}" destId="{DC0C9C13-76D9-478A-A53D-0E48F3653219}" srcOrd="1" destOrd="0" parTransId="{806919E0-509C-456E-8E3E-8E04F99F888E}" sibTransId="{1B9D8220-28DB-4714-9CCF-085611920083}"/>
    <dgm:cxn modelId="{D1042CC9-DEA0-4644-A056-7D407569C6C9}" srcId="{BD24C1D3-942B-4F68-B541-EDB3FC16F002}" destId="{4FDA7FC5-A757-4B00-AA99-B9BBE4B46687}" srcOrd="2" destOrd="0" parTransId="{5D39BD08-D30A-4DE5-BCEF-3118BD4AE771}" sibTransId="{66F32823-1249-4835-A707-264CC0A6D9F8}"/>
    <dgm:cxn modelId="{AFC8089F-76F0-4A37-B6AE-6E717B3EEC93}" type="presOf" srcId="{812DF292-F0A3-421E-9E2C-F608361316EB}" destId="{4B2A9B62-5A3C-494B-ACA2-DF1C5A0DC4E8}" srcOrd="0" destOrd="0" presId="urn:microsoft.com/office/officeart/2005/8/layout/default#1"/>
    <dgm:cxn modelId="{3B9409DD-6768-49D8-B8CD-6894A1FFA9F5}" type="presOf" srcId="{DC0C9C13-76D9-478A-A53D-0E48F3653219}" destId="{196EFA85-BE70-4E1F-B08B-840951E54F05}" srcOrd="0" destOrd="0" presId="urn:microsoft.com/office/officeart/2005/8/layout/default#1"/>
    <dgm:cxn modelId="{D8F83CBE-B38F-493F-9AA3-B55EAA1FA05B}" srcId="{BD24C1D3-942B-4F68-B541-EDB3FC16F002}" destId="{CED5BAD2-047E-475F-BABE-B76213AFA2F8}" srcOrd="0" destOrd="0" parTransId="{0B6EDA5B-BDDD-4038-90C6-B41994C450A3}" sibTransId="{CB4F516B-B784-4E4F-BFA8-00E8B6B381D7}"/>
    <dgm:cxn modelId="{24E0E1FE-83BB-49F2-A938-6848B4A74365}" srcId="{BD24C1D3-942B-4F68-B541-EDB3FC16F002}" destId="{230FCCCC-EA4D-43F0-8AF9-ACA42DC4B9FE}" srcOrd="4" destOrd="0" parTransId="{89C3A58D-FAB9-4271-B5A3-9561159E541E}" sibTransId="{A79E0571-6245-4507-BE2F-984D1991C6DB}"/>
    <dgm:cxn modelId="{EFB3757E-6729-4469-8F2D-9E2DFEABAAD5}" type="presOf" srcId="{4FDA7FC5-A757-4B00-AA99-B9BBE4B46687}" destId="{4CECBEC4-7DB9-4694-905E-FCCF39AF7C45}" srcOrd="0" destOrd="0" presId="urn:microsoft.com/office/officeart/2005/8/layout/default#1"/>
    <dgm:cxn modelId="{139913FC-77B1-49A8-AEF6-610E521DEC28}" type="presOf" srcId="{BD24C1D3-942B-4F68-B541-EDB3FC16F002}" destId="{0907DE90-40C5-47E1-ABE8-E049109E8E1E}" srcOrd="0" destOrd="0" presId="urn:microsoft.com/office/officeart/2005/8/layout/default#1"/>
    <dgm:cxn modelId="{7409FE3E-023C-4AC3-A841-23D8BC705E09}" type="presOf" srcId="{230FCCCC-EA4D-43F0-8AF9-ACA42DC4B9FE}" destId="{75F9E8FD-6A99-48A6-ACD9-0F1080079990}" srcOrd="0" destOrd="0" presId="urn:microsoft.com/office/officeart/2005/8/layout/default#1"/>
    <dgm:cxn modelId="{3A964170-205B-4E3B-BA68-4BA67358B196}" type="presParOf" srcId="{0907DE90-40C5-47E1-ABE8-E049109E8E1E}" destId="{9EB031A5-449D-4966-B65D-1D871EB20CA2}" srcOrd="0" destOrd="0" presId="urn:microsoft.com/office/officeart/2005/8/layout/default#1"/>
    <dgm:cxn modelId="{2EC50066-2C1E-4D32-AB0D-848741FD057B}" type="presParOf" srcId="{0907DE90-40C5-47E1-ABE8-E049109E8E1E}" destId="{7AB14C71-C289-4D52-ADDE-1DEC7051CCB0}" srcOrd="1" destOrd="0" presId="urn:microsoft.com/office/officeart/2005/8/layout/default#1"/>
    <dgm:cxn modelId="{A2AE3321-3B56-4D40-9A76-E5069AC4B02F}" type="presParOf" srcId="{0907DE90-40C5-47E1-ABE8-E049109E8E1E}" destId="{196EFA85-BE70-4E1F-B08B-840951E54F05}" srcOrd="2" destOrd="0" presId="urn:microsoft.com/office/officeart/2005/8/layout/default#1"/>
    <dgm:cxn modelId="{9E94D93F-356D-49BF-9C90-B825950D58FC}" type="presParOf" srcId="{0907DE90-40C5-47E1-ABE8-E049109E8E1E}" destId="{94D4A017-5E25-44E3-8AE5-7B419DF9A478}" srcOrd="3" destOrd="0" presId="urn:microsoft.com/office/officeart/2005/8/layout/default#1"/>
    <dgm:cxn modelId="{23014C6F-5D20-4920-89C3-70499EBC4343}" type="presParOf" srcId="{0907DE90-40C5-47E1-ABE8-E049109E8E1E}" destId="{4CECBEC4-7DB9-4694-905E-FCCF39AF7C45}" srcOrd="4" destOrd="0" presId="urn:microsoft.com/office/officeart/2005/8/layout/default#1"/>
    <dgm:cxn modelId="{E9FDCDCE-9E0F-4DC5-98BB-A91E9C91E692}" type="presParOf" srcId="{0907DE90-40C5-47E1-ABE8-E049109E8E1E}" destId="{8CBF009C-AA29-4B1D-B1BB-0378BDAD2D43}" srcOrd="5" destOrd="0" presId="urn:microsoft.com/office/officeart/2005/8/layout/default#1"/>
    <dgm:cxn modelId="{7600DB05-BEEC-47A6-A557-C1A680222BEA}" type="presParOf" srcId="{0907DE90-40C5-47E1-ABE8-E049109E8E1E}" destId="{4B2A9B62-5A3C-494B-ACA2-DF1C5A0DC4E8}" srcOrd="6" destOrd="0" presId="urn:microsoft.com/office/officeart/2005/8/layout/default#1"/>
    <dgm:cxn modelId="{5F82A47E-E2B1-4C0D-B459-0874CC307F56}" type="presParOf" srcId="{0907DE90-40C5-47E1-ABE8-E049109E8E1E}" destId="{4E173754-0EFC-4BFA-9A75-C369DF0494AE}" srcOrd="7" destOrd="0" presId="urn:microsoft.com/office/officeart/2005/8/layout/default#1"/>
    <dgm:cxn modelId="{5B04D1E8-6C48-4003-AAC8-CFB2328C0FB3}" type="presParOf" srcId="{0907DE90-40C5-47E1-ABE8-E049109E8E1E}" destId="{75F9E8FD-6A99-48A6-ACD9-0F1080079990}" srcOrd="8"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71634B-815F-4D03-A677-6ED372A5907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8DF78A57-7BCB-4938-9712-6199704A6C7F}">
      <dgm:prSet phldrT="[Text]" custT="1">
        <dgm:style>
          <a:lnRef idx="2">
            <a:schemeClr val="accent4">
              <a:shade val="50000"/>
            </a:schemeClr>
          </a:lnRef>
          <a:fillRef idx="1">
            <a:schemeClr val="accent4"/>
          </a:fillRef>
          <a:effectRef idx="0">
            <a:schemeClr val="accent4"/>
          </a:effectRef>
          <a:fontRef idx="minor">
            <a:schemeClr val="lt1"/>
          </a:fontRef>
        </dgm:style>
      </dgm:prSet>
      <dgm:spPr>
        <a:solidFill>
          <a:srgbClr val="FFCC00"/>
        </a:solidFill>
        <a:ln>
          <a:solidFill>
            <a:srgbClr val="FFCC00"/>
          </a:solidFill>
        </a:ln>
      </dgm:spPr>
      <dgm:t>
        <a:bodyPr/>
        <a:lstStyle/>
        <a:p>
          <a:r>
            <a:rPr lang="en-CA" sz="2800" b="1" dirty="0"/>
            <a:t>YELLOW</a:t>
          </a:r>
        </a:p>
        <a:p>
          <a:r>
            <a:rPr lang="en-CA" sz="1800" dirty="0"/>
            <a:t>Less than $5</a:t>
          </a:r>
        </a:p>
      </dgm:t>
    </dgm:pt>
    <dgm:pt modelId="{0B9FBF95-BFB6-4F7B-B934-EE8ABCB7503A}" type="parTrans" cxnId="{21D774D7-418A-4410-AC7D-CC233F1E6229}">
      <dgm:prSet/>
      <dgm:spPr/>
      <dgm:t>
        <a:bodyPr/>
        <a:lstStyle/>
        <a:p>
          <a:endParaRPr lang="en-CA"/>
        </a:p>
      </dgm:t>
    </dgm:pt>
    <dgm:pt modelId="{A7694C86-E2AF-4178-BEBB-699E9790C342}" type="sibTrans" cxnId="{21D774D7-418A-4410-AC7D-CC233F1E6229}">
      <dgm:prSet/>
      <dgm:spPr/>
      <dgm:t>
        <a:bodyPr/>
        <a:lstStyle/>
        <a:p>
          <a:endParaRPr lang="en-CA"/>
        </a:p>
      </dgm:t>
    </dgm:pt>
    <dgm:pt modelId="{3944EA14-7640-4268-ACB6-4020BB6CD484}">
      <dgm:prSet phldrT="[Text]" custT="1">
        <dgm:style>
          <a:lnRef idx="2">
            <a:schemeClr val="accent4"/>
          </a:lnRef>
          <a:fillRef idx="1">
            <a:schemeClr val="lt1"/>
          </a:fillRef>
          <a:effectRef idx="0">
            <a:schemeClr val="accent4"/>
          </a:effectRef>
          <a:fontRef idx="minor">
            <a:schemeClr val="dk1"/>
          </a:fontRef>
        </dgm:style>
      </dgm:prSet>
      <dgm:spPr>
        <a:ln>
          <a:solidFill>
            <a:srgbClr val="FFCC00"/>
          </a:solidFill>
        </a:ln>
      </dgm:spPr>
      <dgm:t>
        <a:bodyPr/>
        <a:lstStyle/>
        <a:p>
          <a:r>
            <a:rPr lang="en-CA" sz="2000" dirty="0"/>
            <a:t>Recount Float and Deposit</a:t>
          </a:r>
        </a:p>
      </dgm:t>
    </dgm:pt>
    <dgm:pt modelId="{13BB9C1C-4100-4638-8B08-D516F7F629DF}" type="parTrans" cxnId="{499CAAE2-192C-484E-86DD-98B92F0E6292}">
      <dgm:prSet/>
      <dgm:spPr/>
      <dgm:t>
        <a:bodyPr/>
        <a:lstStyle/>
        <a:p>
          <a:endParaRPr lang="en-CA"/>
        </a:p>
      </dgm:t>
    </dgm:pt>
    <dgm:pt modelId="{F48F8741-E9C6-4375-AAC9-B3A17CC2503E}" type="sibTrans" cxnId="{499CAAE2-192C-484E-86DD-98B92F0E6292}">
      <dgm:prSet/>
      <dgm:spPr/>
      <dgm:t>
        <a:bodyPr/>
        <a:lstStyle/>
        <a:p>
          <a:endParaRPr lang="en-CA"/>
        </a:p>
      </dgm:t>
    </dgm:pt>
    <dgm:pt modelId="{52678AC7-DD5F-40D8-A4C3-0E8978B6F694}">
      <dgm:prSet phldrT="[Text]" custT="1">
        <dgm:style>
          <a:lnRef idx="2">
            <a:schemeClr val="accent4"/>
          </a:lnRef>
          <a:fillRef idx="1">
            <a:schemeClr val="lt1"/>
          </a:fillRef>
          <a:effectRef idx="0">
            <a:schemeClr val="accent4"/>
          </a:effectRef>
          <a:fontRef idx="minor">
            <a:schemeClr val="dk1"/>
          </a:fontRef>
        </dgm:style>
      </dgm:prSet>
      <dgm:spPr>
        <a:ln>
          <a:solidFill>
            <a:srgbClr val="FFCC00"/>
          </a:solidFill>
        </a:ln>
      </dgm:spPr>
      <dgm:t>
        <a:bodyPr/>
        <a:lstStyle/>
        <a:p>
          <a:r>
            <a:rPr lang="en-CA" sz="2000" dirty="0"/>
            <a:t>Write </a:t>
          </a:r>
          <a:r>
            <a:rPr lang="en-CA" sz="2000" dirty="0" smtClean="0"/>
            <a:t>discrepancy </a:t>
          </a:r>
          <a:r>
            <a:rPr lang="en-CA" sz="2000" dirty="0"/>
            <a:t>on recap form</a:t>
          </a:r>
        </a:p>
      </dgm:t>
    </dgm:pt>
    <dgm:pt modelId="{69B2F7A0-67ED-459E-A82E-607D8410D15F}" type="parTrans" cxnId="{7AF312F3-EDE1-42FE-A659-B77D90E321CC}">
      <dgm:prSet/>
      <dgm:spPr/>
      <dgm:t>
        <a:bodyPr/>
        <a:lstStyle/>
        <a:p>
          <a:endParaRPr lang="en-CA"/>
        </a:p>
      </dgm:t>
    </dgm:pt>
    <dgm:pt modelId="{B8ED681C-6B55-4373-8BC6-7D1F9E560B3E}" type="sibTrans" cxnId="{7AF312F3-EDE1-42FE-A659-B77D90E321CC}">
      <dgm:prSet/>
      <dgm:spPr/>
      <dgm:t>
        <a:bodyPr/>
        <a:lstStyle/>
        <a:p>
          <a:endParaRPr lang="en-CA"/>
        </a:p>
      </dgm:t>
    </dgm:pt>
    <dgm:pt modelId="{0563EE9B-4636-4C20-9543-4A10A8095D9E}">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rgbClr val="FF6600"/>
        </a:solidFill>
        <a:ln>
          <a:solidFill>
            <a:srgbClr val="FF6600"/>
          </a:solidFill>
        </a:ln>
      </dgm:spPr>
      <dgm:t>
        <a:bodyPr/>
        <a:lstStyle/>
        <a:p>
          <a:r>
            <a:rPr lang="en-CA" sz="2800" b="1" dirty="0"/>
            <a:t>ORANGE</a:t>
          </a:r>
        </a:p>
        <a:p>
          <a:r>
            <a:rPr lang="en-CA" sz="1800" dirty="0"/>
            <a:t>Less than $10, more than $5</a:t>
          </a:r>
        </a:p>
      </dgm:t>
    </dgm:pt>
    <dgm:pt modelId="{9B5B0A39-61D3-4E6D-90DA-5E6FDA936DE8}" type="parTrans" cxnId="{AE3D65E3-06CE-478F-BA75-FB727C7D4EE9}">
      <dgm:prSet/>
      <dgm:spPr/>
      <dgm:t>
        <a:bodyPr/>
        <a:lstStyle/>
        <a:p>
          <a:endParaRPr lang="en-CA"/>
        </a:p>
      </dgm:t>
    </dgm:pt>
    <dgm:pt modelId="{F71D1AF3-8498-4EE9-AE63-9AEC22C801F4}" type="sibTrans" cxnId="{AE3D65E3-06CE-478F-BA75-FB727C7D4EE9}">
      <dgm:prSet/>
      <dgm:spPr/>
      <dgm:t>
        <a:bodyPr/>
        <a:lstStyle/>
        <a:p>
          <a:endParaRPr lang="en-CA"/>
        </a:p>
      </dgm:t>
    </dgm:pt>
    <dgm:pt modelId="{0C66D377-5C0A-4748-8393-90D501F2641F}">
      <dgm:prSet phldrT="[Text]" custT="1">
        <dgm:style>
          <a:lnRef idx="2">
            <a:schemeClr val="accent2"/>
          </a:lnRef>
          <a:fillRef idx="1">
            <a:schemeClr val="lt1"/>
          </a:fillRef>
          <a:effectRef idx="0">
            <a:schemeClr val="accent2"/>
          </a:effectRef>
          <a:fontRef idx="minor">
            <a:schemeClr val="dk1"/>
          </a:fontRef>
        </dgm:style>
      </dgm:prSet>
      <dgm:spPr>
        <a:ln>
          <a:solidFill>
            <a:srgbClr val="FF6600"/>
          </a:solidFill>
        </a:ln>
      </dgm:spPr>
      <dgm:t>
        <a:bodyPr/>
        <a:lstStyle/>
        <a:p>
          <a:r>
            <a:rPr lang="en-CA" sz="2000" dirty="0"/>
            <a:t>YELLOW, plus:</a:t>
          </a:r>
        </a:p>
      </dgm:t>
    </dgm:pt>
    <dgm:pt modelId="{3E37B141-EC88-4084-8B51-55BA718532C2}" type="parTrans" cxnId="{570D7C93-D62E-4B62-BD4D-5BC388CD42F1}">
      <dgm:prSet/>
      <dgm:spPr/>
      <dgm:t>
        <a:bodyPr/>
        <a:lstStyle/>
        <a:p>
          <a:endParaRPr lang="en-CA"/>
        </a:p>
      </dgm:t>
    </dgm:pt>
    <dgm:pt modelId="{4E87390E-6C9C-4D6B-9958-EF44375EDE03}" type="sibTrans" cxnId="{570D7C93-D62E-4B62-BD4D-5BC388CD42F1}">
      <dgm:prSet/>
      <dgm:spPr/>
      <dgm:t>
        <a:bodyPr/>
        <a:lstStyle/>
        <a:p>
          <a:endParaRPr lang="en-CA"/>
        </a:p>
      </dgm:t>
    </dgm:pt>
    <dgm:pt modelId="{8FB6E770-FABF-43BC-91E4-959C4E26D42D}">
      <dgm:prSet phldrT="[Text]" custT="1">
        <dgm:style>
          <a:lnRef idx="2">
            <a:schemeClr val="accent2"/>
          </a:lnRef>
          <a:fillRef idx="1">
            <a:schemeClr val="lt1"/>
          </a:fillRef>
          <a:effectRef idx="0">
            <a:schemeClr val="accent2"/>
          </a:effectRef>
          <a:fontRef idx="minor">
            <a:schemeClr val="dk1"/>
          </a:fontRef>
        </dgm:style>
      </dgm:prSet>
      <dgm:spPr>
        <a:ln>
          <a:solidFill>
            <a:srgbClr val="FF6600"/>
          </a:solidFill>
        </a:ln>
      </dgm:spPr>
      <dgm:t>
        <a:bodyPr/>
        <a:lstStyle/>
        <a:p>
          <a:r>
            <a:rPr lang="en-CA" sz="2000" dirty="0"/>
            <a:t>Fill out an over/short report</a:t>
          </a:r>
        </a:p>
      </dgm:t>
    </dgm:pt>
    <dgm:pt modelId="{A8F94056-5376-4D37-8DE9-9BA8DEFB6AF5}" type="parTrans" cxnId="{A7E7612E-0DC2-440B-804C-A66A6B461ED5}">
      <dgm:prSet/>
      <dgm:spPr/>
      <dgm:t>
        <a:bodyPr/>
        <a:lstStyle/>
        <a:p>
          <a:endParaRPr lang="en-CA"/>
        </a:p>
      </dgm:t>
    </dgm:pt>
    <dgm:pt modelId="{B196676C-F303-435F-B70B-C892864529E0}" type="sibTrans" cxnId="{A7E7612E-0DC2-440B-804C-A66A6B461ED5}">
      <dgm:prSet/>
      <dgm:spPr/>
      <dgm:t>
        <a:bodyPr/>
        <a:lstStyle/>
        <a:p>
          <a:endParaRPr lang="en-CA"/>
        </a:p>
      </dgm:t>
    </dgm:pt>
    <dgm:pt modelId="{C48E5CC4-4913-4F04-A47D-B42C63412C6C}">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rgbClr val="C00000"/>
        </a:solidFill>
        <a:ln>
          <a:solidFill>
            <a:srgbClr val="C00000"/>
          </a:solidFill>
        </a:ln>
      </dgm:spPr>
      <dgm:t>
        <a:bodyPr/>
        <a:lstStyle/>
        <a:p>
          <a:r>
            <a:rPr lang="en-CA" sz="2800" b="1" dirty="0"/>
            <a:t>RED</a:t>
          </a:r>
        </a:p>
        <a:p>
          <a:r>
            <a:rPr lang="en-CA" sz="1800" dirty="0"/>
            <a:t>More than $10</a:t>
          </a:r>
        </a:p>
      </dgm:t>
    </dgm:pt>
    <dgm:pt modelId="{81D0F886-97D5-4149-86F5-4BE995BC46BF}" type="parTrans" cxnId="{AF9112D6-CCE9-42B5-8BA0-FED4361448F6}">
      <dgm:prSet/>
      <dgm:spPr/>
      <dgm:t>
        <a:bodyPr/>
        <a:lstStyle/>
        <a:p>
          <a:endParaRPr lang="en-CA"/>
        </a:p>
      </dgm:t>
    </dgm:pt>
    <dgm:pt modelId="{5D3D4BE5-5461-4B81-AD67-2E6C3A6794A5}" type="sibTrans" cxnId="{AF9112D6-CCE9-42B5-8BA0-FED4361448F6}">
      <dgm:prSet/>
      <dgm:spPr/>
      <dgm:t>
        <a:bodyPr/>
        <a:lstStyle/>
        <a:p>
          <a:endParaRPr lang="en-CA"/>
        </a:p>
      </dgm:t>
    </dgm:pt>
    <dgm:pt modelId="{6D297C70-687C-4E1B-9E53-05BBAA1D08C6}">
      <dgm:prSet phldrT="[Text]" custT="1">
        <dgm:style>
          <a:lnRef idx="2">
            <a:schemeClr val="accent2"/>
          </a:lnRef>
          <a:fillRef idx="1">
            <a:schemeClr val="lt1"/>
          </a:fillRef>
          <a:effectRef idx="0">
            <a:schemeClr val="accent2"/>
          </a:effectRef>
          <a:fontRef idx="minor">
            <a:schemeClr val="dk1"/>
          </a:fontRef>
        </dgm:style>
      </dgm:prSet>
      <dgm:spPr>
        <a:ln>
          <a:solidFill>
            <a:srgbClr val="C00000"/>
          </a:solidFill>
        </a:ln>
      </dgm:spPr>
      <dgm:t>
        <a:bodyPr/>
        <a:lstStyle/>
        <a:p>
          <a:r>
            <a:rPr lang="en-CA" sz="2000" dirty="0"/>
            <a:t>Same as ORANGE, plus:</a:t>
          </a:r>
        </a:p>
      </dgm:t>
    </dgm:pt>
    <dgm:pt modelId="{E303349D-FF71-4EC2-AE2B-3AB19DC982D0}" type="parTrans" cxnId="{AE3C4C81-0974-4121-BCDF-8D3268FA1372}">
      <dgm:prSet/>
      <dgm:spPr/>
      <dgm:t>
        <a:bodyPr/>
        <a:lstStyle/>
        <a:p>
          <a:endParaRPr lang="en-CA"/>
        </a:p>
      </dgm:t>
    </dgm:pt>
    <dgm:pt modelId="{D1CBAE41-D6D0-4B9E-B4D9-E791945B5162}" type="sibTrans" cxnId="{AE3C4C81-0974-4121-BCDF-8D3268FA1372}">
      <dgm:prSet/>
      <dgm:spPr/>
      <dgm:t>
        <a:bodyPr/>
        <a:lstStyle/>
        <a:p>
          <a:endParaRPr lang="en-CA"/>
        </a:p>
      </dgm:t>
    </dgm:pt>
    <dgm:pt modelId="{FD76DC14-B89B-4CE4-A63E-4850B7B3998A}">
      <dgm:prSet phldrT="[Text]" custT="1">
        <dgm:style>
          <a:lnRef idx="2">
            <a:schemeClr val="accent2"/>
          </a:lnRef>
          <a:fillRef idx="1">
            <a:schemeClr val="lt1"/>
          </a:fillRef>
          <a:effectRef idx="0">
            <a:schemeClr val="accent2"/>
          </a:effectRef>
          <a:fontRef idx="minor">
            <a:schemeClr val="dk1"/>
          </a:fontRef>
        </dgm:style>
      </dgm:prSet>
      <dgm:spPr>
        <a:ln>
          <a:solidFill>
            <a:srgbClr val="C00000"/>
          </a:solidFill>
        </a:ln>
      </dgm:spPr>
      <dgm:t>
        <a:bodyPr/>
        <a:lstStyle/>
        <a:p>
          <a:r>
            <a:rPr lang="en-CA" sz="2000" dirty="0"/>
            <a:t>Call Admin Coordinator </a:t>
          </a:r>
          <a:r>
            <a:rPr lang="en-CA" sz="2000" dirty="0" err="1"/>
            <a:t>asap</a:t>
          </a:r>
          <a:r>
            <a:rPr lang="en-CA" sz="2000" dirty="0"/>
            <a:t> (leave a message if not answering)</a:t>
          </a:r>
        </a:p>
      </dgm:t>
    </dgm:pt>
    <dgm:pt modelId="{8D2320D4-F2F5-4CC0-B844-3BAD5142B692}" type="parTrans" cxnId="{62704A0D-4416-413F-9A81-329DEC14E861}">
      <dgm:prSet/>
      <dgm:spPr/>
      <dgm:t>
        <a:bodyPr/>
        <a:lstStyle/>
        <a:p>
          <a:endParaRPr lang="en-CA"/>
        </a:p>
      </dgm:t>
    </dgm:pt>
    <dgm:pt modelId="{791F58D8-52AB-49D2-80F7-4AEFDC290B73}" type="sibTrans" cxnId="{62704A0D-4416-413F-9A81-329DEC14E861}">
      <dgm:prSet/>
      <dgm:spPr/>
      <dgm:t>
        <a:bodyPr/>
        <a:lstStyle/>
        <a:p>
          <a:endParaRPr lang="en-CA"/>
        </a:p>
      </dgm:t>
    </dgm:pt>
    <dgm:pt modelId="{257451EF-4331-4995-8E50-2574C4001D37}" type="pres">
      <dgm:prSet presAssocID="{FC71634B-815F-4D03-A677-6ED372A59079}" presName="Name0" presStyleCnt="0">
        <dgm:presLayoutVars>
          <dgm:dir/>
          <dgm:animLvl val="lvl"/>
          <dgm:resizeHandles val="exact"/>
        </dgm:presLayoutVars>
      </dgm:prSet>
      <dgm:spPr/>
      <dgm:t>
        <a:bodyPr/>
        <a:lstStyle/>
        <a:p>
          <a:endParaRPr lang="en-CA"/>
        </a:p>
      </dgm:t>
    </dgm:pt>
    <dgm:pt modelId="{44C743D8-3DF7-40CE-9ED4-D140FB1D4C91}" type="pres">
      <dgm:prSet presAssocID="{8DF78A57-7BCB-4938-9712-6199704A6C7F}" presName="composite" presStyleCnt="0"/>
      <dgm:spPr/>
    </dgm:pt>
    <dgm:pt modelId="{F12CE598-F1F5-4A17-AEAE-B5A2488A032C}" type="pres">
      <dgm:prSet presAssocID="{8DF78A57-7BCB-4938-9712-6199704A6C7F}" presName="parTx" presStyleLbl="alignNode1" presStyleIdx="0" presStyleCnt="3">
        <dgm:presLayoutVars>
          <dgm:chMax val="0"/>
          <dgm:chPref val="0"/>
          <dgm:bulletEnabled val="1"/>
        </dgm:presLayoutVars>
      </dgm:prSet>
      <dgm:spPr/>
      <dgm:t>
        <a:bodyPr/>
        <a:lstStyle/>
        <a:p>
          <a:endParaRPr lang="en-CA"/>
        </a:p>
      </dgm:t>
    </dgm:pt>
    <dgm:pt modelId="{38B711C8-58B9-41E6-8D68-D655B37486E1}" type="pres">
      <dgm:prSet presAssocID="{8DF78A57-7BCB-4938-9712-6199704A6C7F}" presName="desTx" presStyleLbl="alignAccFollowNode1" presStyleIdx="0" presStyleCnt="3">
        <dgm:presLayoutVars>
          <dgm:bulletEnabled val="1"/>
        </dgm:presLayoutVars>
      </dgm:prSet>
      <dgm:spPr/>
      <dgm:t>
        <a:bodyPr/>
        <a:lstStyle/>
        <a:p>
          <a:endParaRPr lang="en-CA"/>
        </a:p>
      </dgm:t>
    </dgm:pt>
    <dgm:pt modelId="{D61A075A-E3DD-49DE-8D75-E457B36E7F7E}" type="pres">
      <dgm:prSet presAssocID="{A7694C86-E2AF-4178-BEBB-699E9790C342}" presName="space" presStyleCnt="0"/>
      <dgm:spPr/>
    </dgm:pt>
    <dgm:pt modelId="{18475149-1148-4029-A77B-6A94A83D9B46}" type="pres">
      <dgm:prSet presAssocID="{0563EE9B-4636-4C20-9543-4A10A8095D9E}" presName="composite" presStyleCnt="0"/>
      <dgm:spPr/>
    </dgm:pt>
    <dgm:pt modelId="{4E5C58DF-35D3-4F23-9396-29C90BAA3247}" type="pres">
      <dgm:prSet presAssocID="{0563EE9B-4636-4C20-9543-4A10A8095D9E}" presName="parTx" presStyleLbl="alignNode1" presStyleIdx="1" presStyleCnt="3" custScaleY="134171">
        <dgm:presLayoutVars>
          <dgm:chMax val="0"/>
          <dgm:chPref val="0"/>
          <dgm:bulletEnabled val="1"/>
        </dgm:presLayoutVars>
      </dgm:prSet>
      <dgm:spPr/>
      <dgm:t>
        <a:bodyPr/>
        <a:lstStyle/>
        <a:p>
          <a:endParaRPr lang="en-CA"/>
        </a:p>
      </dgm:t>
    </dgm:pt>
    <dgm:pt modelId="{A5EDCC90-4BB0-45D6-BEC8-3C63BCADD55E}" type="pres">
      <dgm:prSet presAssocID="{0563EE9B-4636-4C20-9543-4A10A8095D9E}" presName="desTx" presStyleLbl="alignAccFollowNode1" presStyleIdx="1" presStyleCnt="3" custScaleY="100000">
        <dgm:presLayoutVars>
          <dgm:bulletEnabled val="1"/>
        </dgm:presLayoutVars>
      </dgm:prSet>
      <dgm:spPr/>
      <dgm:t>
        <a:bodyPr/>
        <a:lstStyle/>
        <a:p>
          <a:endParaRPr lang="en-CA"/>
        </a:p>
      </dgm:t>
    </dgm:pt>
    <dgm:pt modelId="{AE8B74B7-F3AD-49D2-A250-BADC6FFE1B16}" type="pres">
      <dgm:prSet presAssocID="{F71D1AF3-8498-4EE9-AE63-9AEC22C801F4}" presName="space" presStyleCnt="0"/>
      <dgm:spPr/>
    </dgm:pt>
    <dgm:pt modelId="{0C7691B8-5C44-4005-8AF4-C89F55239106}" type="pres">
      <dgm:prSet presAssocID="{C48E5CC4-4913-4F04-A47D-B42C63412C6C}" presName="composite" presStyleCnt="0"/>
      <dgm:spPr/>
    </dgm:pt>
    <dgm:pt modelId="{1087186D-0A49-4F63-BEA9-E4B889DDA0E4}" type="pres">
      <dgm:prSet presAssocID="{C48E5CC4-4913-4F04-A47D-B42C63412C6C}" presName="parTx" presStyleLbl="alignNode1" presStyleIdx="2" presStyleCnt="3">
        <dgm:presLayoutVars>
          <dgm:chMax val="0"/>
          <dgm:chPref val="0"/>
          <dgm:bulletEnabled val="1"/>
        </dgm:presLayoutVars>
      </dgm:prSet>
      <dgm:spPr/>
      <dgm:t>
        <a:bodyPr/>
        <a:lstStyle/>
        <a:p>
          <a:endParaRPr lang="en-CA"/>
        </a:p>
      </dgm:t>
    </dgm:pt>
    <dgm:pt modelId="{63C40339-8610-4C0B-A29B-AB08A7E8D0F8}" type="pres">
      <dgm:prSet presAssocID="{C48E5CC4-4913-4F04-A47D-B42C63412C6C}" presName="desTx" presStyleLbl="alignAccFollowNode1" presStyleIdx="2" presStyleCnt="3">
        <dgm:presLayoutVars>
          <dgm:bulletEnabled val="1"/>
        </dgm:presLayoutVars>
      </dgm:prSet>
      <dgm:spPr/>
      <dgm:t>
        <a:bodyPr/>
        <a:lstStyle/>
        <a:p>
          <a:endParaRPr lang="en-CA"/>
        </a:p>
      </dgm:t>
    </dgm:pt>
  </dgm:ptLst>
  <dgm:cxnLst>
    <dgm:cxn modelId="{AE3D65E3-06CE-478F-BA75-FB727C7D4EE9}" srcId="{FC71634B-815F-4D03-A677-6ED372A59079}" destId="{0563EE9B-4636-4C20-9543-4A10A8095D9E}" srcOrd="1" destOrd="0" parTransId="{9B5B0A39-61D3-4E6D-90DA-5E6FDA936DE8}" sibTransId="{F71D1AF3-8498-4EE9-AE63-9AEC22C801F4}"/>
    <dgm:cxn modelId="{21D774D7-418A-4410-AC7D-CC233F1E6229}" srcId="{FC71634B-815F-4D03-A677-6ED372A59079}" destId="{8DF78A57-7BCB-4938-9712-6199704A6C7F}" srcOrd="0" destOrd="0" parTransId="{0B9FBF95-BFB6-4F7B-B934-EE8ABCB7503A}" sibTransId="{A7694C86-E2AF-4178-BEBB-699E9790C342}"/>
    <dgm:cxn modelId="{B69EA6EA-BF02-43B6-86B1-DF855B6CAC93}" type="presOf" srcId="{FD76DC14-B89B-4CE4-A63E-4850B7B3998A}" destId="{63C40339-8610-4C0B-A29B-AB08A7E8D0F8}" srcOrd="0" destOrd="1" presId="urn:microsoft.com/office/officeart/2005/8/layout/hList1"/>
    <dgm:cxn modelId="{EFFAD708-0B51-437E-B1D0-ABCABDEB6189}" type="presOf" srcId="{8FB6E770-FABF-43BC-91E4-959C4E26D42D}" destId="{A5EDCC90-4BB0-45D6-BEC8-3C63BCADD55E}" srcOrd="0" destOrd="1" presId="urn:microsoft.com/office/officeart/2005/8/layout/hList1"/>
    <dgm:cxn modelId="{A7E7612E-0DC2-440B-804C-A66A6B461ED5}" srcId="{0563EE9B-4636-4C20-9543-4A10A8095D9E}" destId="{8FB6E770-FABF-43BC-91E4-959C4E26D42D}" srcOrd="1" destOrd="0" parTransId="{A8F94056-5376-4D37-8DE9-9BA8DEFB6AF5}" sibTransId="{B196676C-F303-435F-B70B-C892864529E0}"/>
    <dgm:cxn modelId="{817B03E3-A1C4-4F66-B2DB-17F1B0144008}" type="presOf" srcId="{3944EA14-7640-4268-ACB6-4020BB6CD484}" destId="{38B711C8-58B9-41E6-8D68-D655B37486E1}" srcOrd="0" destOrd="0" presId="urn:microsoft.com/office/officeart/2005/8/layout/hList1"/>
    <dgm:cxn modelId="{CAC66970-39BB-4AA3-8DB4-41D172FACA26}" type="presOf" srcId="{8DF78A57-7BCB-4938-9712-6199704A6C7F}" destId="{F12CE598-F1F5-4A17-AEAE-B5A2488A032C}" srcOrd="0" destOrd="0" presId="urn:microsoft.com/office/officeart/2005/8/layout/hList1"/>
    <dgm:cxn modelId="{AF9112D6-CCE9-42B5-8BA0-FED4361448F6}" srcId="{FC71634B-815F-4D03-A677-6ED372A59079}" destId="{C48E5CC4-4913-4F04-A47D-B42C63412C6C}" srcOrd="2" destOrd="0" parTransId="{81D0F886-97D5-4149-86F5-4BE995BC46BF}" sibTransId="{5D3D4BE5-5461-4B81-AD67-2E6C3A6794A5}"/>
    <dgm:cxn modelId="{DF4FF669-0FF0-4620-8D56-A67D3356FB21}" type="presOf" srcId="{FC71634B-815F-4D03-A677-6ED372A59079}" destId="{257451EF-4331-4995-8E50-2574C4001D37}" srcOrd="0" destOrd="0" presId="urn:microsoft.com/office/officeart/2005/8/layout/hList1"/>
    <dgm:cxn modelId="{499080EC-3345-4DFF-9DDF-0ED2CB915DBF}" type="presOf" srcId="{0563EE9B-4636-4C20-9543-4A10A8095D9E}" destId="{4E5C58DF-35D3-4F23-9396-29C90BAA3247}" srcOrd="0" destOrd="0" presId="urn:microsoft.com/office/officeart/2005/8/layout/hList1"/>
    <dgm:cxn modelId="{499CAAE2-192C-484E-86DD-98B92F0E6292}" srcId="{8DF78A57-7BCB-4938-9712-6199704A6C7F}" destId="{3944EA14-7640-4268-ACB6-4020BB6CD484}" srcOrd="0" destOrd="0" parTransId="{13BB9C1C-4100-4638-8B08-D516F7F629DF}" sibTransId="{F48F8741-E9C6-4375-AAC9-B3A17CC2503E}"/>
    <dgm:cxn modelId="{6E330062-EF03-4CE6-8CFB-6F3E8753487D}" type="presOf" srcId="{6D297C70-687C-4E1B-9E53-05BBAA1D08C6}" destId="{63C40339-8610-4C0B-A29B-AB08A7E8D0F8}" srcOrd="0" destOrd="0" presId="urn:microsoft.com/office/officeart/2005/8/layout/hList1"/>
    <dgm:cxn modelId="{E0628AB9-9B4E-4CCC-AA6A-07272A812833}" type="presOf" srcId="{52678AC7-DD5F-40D8-A4C3-0E8978B6F694}" destId="{38B711C8-58B9-41E6-8D68-D655B37486E1}" srcOrd="0" destOrd="1" presId="urn:microsoft.com/office/officeart/2005/8/layout/hList1"/>
    <dgm:cxn modelId="{7AF312F3-EDE1-42FE-A659-B77D90E321CC}" srcId="{8DF78A57-7BCB-4938-9712-6199704A6C7F}" destId="{52678AC7-DD5F-40D8-A4C3-0E8978B6F694}" srcOrd="1" destOrd="0" parTransId="{69B2F7A0-67ED-459E-A82E-607D8410D15F}" sibTransId="{B8ED681C-6B55-4373-8BC6-7D1F9E560B3E}"/>
    <dgm:cxn modelId="{38182EAD-3CA5-4926-8E93-9BC142088CDB}" type="presOf" srcId="{C48E5CC4-4913-4F04-A47D-B42C63412C6C}" destId="{1087186D-0A49-4F63-BEA9-E4B889DDA0E4}" srcOrd="0" destOrd="0" presId="urn:microsoft.com/office/officeart/2005/8/layout/hList1"/>
    <dgm:cxn modelId="{62704A0D-4416-413F-9A81-329DEC14E861}" srcId="{C48E5CC4-4913-4F04-A47D-B42C63412C6C}" destId="{FD76DC14-B89B-4CE4-A63E-4850B7B3998A}" srcOrd="1" destOrd="0" parTransId="{8D2320D4-F2F5-4CC0-B844-3BAD5142B692}" sibTransId="{791F58D8-52AB-49D2-80F7-4AEFDC290B73}"/>
    <dgm:cxn modelId="{AE3C4C81-0974-4121-BCDF-8D3268FA1372}" srcId="{C48E5CC4-4913-4F04-A47D-B42C63412C6C}" destId="{6D297C70-687C-4E1B-9E53-05BBAA1D08C6}" srcOrd="0" destOrd="0" parTransId="{E303349D-FF71-4EC2-AE2B-3AB19DC982D0}" sibTransId="{D1CBAE41-D6D0-4B9E-B4D9-E791945B5162}"/>
    <dgm:cxn modelId="{570D7C93-D62E-4B62-BD4D-5BC388CD42F1}" srcId="{0563EE9B-4636-4C20-9543-4A10A8095D9E}" destId="{0C66D377-5C0A-4748-8393-90D501F2641F}" srcOrd="0" destOrd="0" parTransId="{3E37B141-EC88-4084-8B51-55BA718532C2}" sibTransId="{4E87390E-6C9C-4D6B-9958-EF44375EDE03}"/>
    <dgm:cxn modelId="{A3F51A67-9E5E-46CF-A6D8-B8A096B5E4FF}" type="presOf" srcId="{0C66D377-5C0A-4748-8393-90D501F2641F}" destId="{A5EDCC90-4BB0-45D6-BEC8-3C63BCADD55E}" srcOrd="0" destOrd="0" presId="urn:microsoft.com/office/officeart/2005/8/layout/hList1"/>
    <dgm:cxn modelId="{85ED9E5C-1BF7-4192-B818-5F7AD8923007}" type="presParOf" srcId="{257451EF-4331-4995-8E50-2574C4001D37}" destId="{44C743D8-3DF7-40CE-9ED4-D140FB1D4C91}" srcOrd="0" destOrd="0" presId="urn:microsoft.com/office/officeart/2005/8/layout/hList1"/>
    <dgm:cxn modelId="{CF5E988A-D3AD-42C6-BB00-7EF439F23503}" type="presParOf" srcId="{44C743D8-3DF7-40CE-9ED4-D140FB1D4C91}" destId="{F12CE598-F1F5-4A17-AEAE-B5A2488A032C}" srcOrd="0" destOrd="0" presId="urn:microsoft.com/office/officeart/2005/8/layout/hList1"/>
    <dgm:cxn modelId="{DD00C010-6673-4DD9-8D79-1090F53254A1}" type="presParOf" srcId="{44C743D8-3DF7-40CE-9ED4-D140FB1D4C91}" destId="{38B711C8-58B9-41E6-8D68-D655B37486E1}" srcOrd="1" destOrd="0" presId="urn:microsoft.com/office/officeart/2005/8/layout/hList1"/>
    <dgm:cxn modelId="{35153E7C-F5DB-41A9-AD0C-CF750C37B736}" type="presParOf" srcId="{257451EF-4331-4995-8E50-2574C4001D37}" destId="{D61A075A-E3DD-49DE-8D75-E457B36E7F7E}" srcOrd="1" destOrd="0" presId="urn:microsoft.com/office/officeart/2005/8/layout/hList1"/>
    <dgm:cxn modelId="{68C680C4-1A4A-450E-8BCF-B6010F030820}" type="presParOf" srcId="{257451EF-4331-4995-8E50-2574C4001D37}" destId="{18475149-1148-4029-A77B-6A94A83D9B46}" srcOrd="2" destOrd="0" presId="urn:microsoft.com/office/officeart/2005/8/layout/hList1"/>
    <dgm:cxn modelId="{413BC9F6-EDFA-44CC-8907-F8A920A313FB}" type="presParOf" srcId="{18475149-1148-4029-A77B-6A94A83D9B46}" destId="{4E5C58DF-35D3-4F23-9396-29C90BAA3247}" srcOrd="0" destOrd="0" presId="urn:microsoft.com/office/officeart/2005/8/layout/hList1"/>
    <dgm:cxn modelId="{6963638E-4006-4BC6-8F97-03ED3C907061}" type="presParOf" srcId="{18475149-1148-4029-A77B-6A94A83D9B46}" destId="{A5EDCC90-4BB0-45D6-BEC8-3C63BCADD55E}" srcOrd="1" destOrd="0" presId="urn:microsoft.com/office/officeart/2005/8/layout/hList1"/>
    <dgm:cxn modelId="{A272F712-AFBA-41E0-B1CA-B9D6A3B3E6AF}" type="presParOf" srcId="{257451EF-4331-4995-8E50-2574C4001D37}" destId="{AE8B74B7-F3AD-49D2-A250-BADC6FFE1B16}" srcOrd="3" destOrd="0" presId="urn:microsoft.com/office/officeart/2005/8/layout/hList1"/>
    <dgm:cxn modelId="{C86143FA-56F4-448B-A191-3F8303EBF10F}" type="presParOf" srcId="{257451EF-4331-4995-8E50-2574C4001D37}" destId="{0C7691B8-5C44-4005-8AF4-C89F55239106}" srcOrd="4" destOrd="0" presId="urn:microsoft.com/office/officeart/2005/8/layout/hList1"/>
    <dgm:cxn modelId="{A9B633F4-8214-427E-8688-5BEBD657E977}" type="presParOf" srcId="{0C7691B8-5C44-4005-8AF4-C89F55239106}" destId="{1087186D-0A49-4F63-BEA9-E4B889DDA0E4}" srcOrd="0" destOrd="0" presId="urn:microsoft.com/office/officeart/2005/8/layout/hList1"/>
    <dgm:cxn modelId="{D0282F36-D706-46BD-A086-A0A6483522AE}" type="presParOf" srcId="{0C7691B8-5C44-4005-8AF4-C89F55239106}" destId="{63C40339-8610-4C0B-A29B-AB08A7E8D0F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53893A-DD6C-4EEB-AE21-00CCB7B641D6}" type="datetimeFigureOut">
              <a:rPr lang="en-CA" smtClean="0"/>
              <a:pPr/>
              <a:t>2017-05-26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504111-A54C-4791-8E3C-9FFE79EA5779}" type="slidenum">
              <a:rPr lang="en-CA" smtClean="0"/>
              <a:pPr/>
              <a:t>‹#›</a:t>
            </a:fld>
            <a:endParaRPr lang="en-CA"/>
          </a:p>
        </p:txBody>
      </p:sp>
    </p:spTree>
    <p:extLst>
      <p:ext uri="{BB962C8B-B14F-4D97-AF65-F5344CB8AC3E}">
        <p14:creationId xmlns:p14="http://schemas.microsoft.com/office/powerpoint/2010/main" val="1152491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AB4FF8-85D2-419C-A2A0-A02457038BFC}" type="datetimeFigureOut">
              <a:rPr lang="en-CA" smtClean="0"/>
              <a:pPr/>
              <a:t>2017-05-26</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CD5104-42BE-4241-97C7-6CC7DA5174CC}" type="slidenum">
              <a:rPr lang="en-CA" smtClean="0"/>
              <a:pPr/>
              <a:t>‹#›</a:t>
            </a:fld>
            <a:endParaRPr lang="en-CA"/>
          </a:p>
        </p:txBody>
      </p:sp>
    </p:spTree>
    <p:extLst>
      <p:ext uri="{BB962C8B-B14F-4D97-AF65-F5344CB8AC3E}">
        <p14:creationId xmlns:p14="http://schemas.microsoft.com/office/powerpoint/2010/main" val="432085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miter lim="800000"/>
            <a:headEnd/>
            <a:tailEnd/>
          </a:ln>
        </p:spPr>
        <p:txBody>
          <a:bodyPr/>
          <a:lstStyle/>
          <a:p>
            <a:fld id="{31343681-7C24-4FA8-ADC7-109B9F5DF6B8}" type="slidenum">
              <a:rPr lang="en-US" smtClean="0"/>
              <a:pPr/>
              <a:t>9</a:t>
            </a:fld>
            <a:endParaRPr lang="en-US" smtClean="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r>
              <a:rPr lang="en-US" smtClean="0"/>
              <a:t>In Spectrum pg 100-1</a:t>
            </a:r>
          </a:p>
        </p:txBody>
      </p:sp>
    </p:spTree>
    <p:extLst>
      <p:ext uri="{BB962C8B-B14F-4D97-AF65-F5344CB8AC3E}">
        <p14:creationId xmlns:p14="http://schemas.microsoft.com/office/powerpoint/2010/main" val="2225445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ECD5104-42BE-4241-97C7-6CC7DA5174CC}" type="slidenum">
              <a:rPr lang="en-CA" smtClean="0"/>
              <a:pPr/>
              <a:t>64</a:t>
            </a:fld>
            <a:endParaRPr lang="en-CA"/>
          </a:p>
        </p:txBody>
      </p:sp>
    </p:spTree>
    <p:extLst>
      <p:ext uri="{BB962C8B-B14F-4D97-AF65-F5344CB8AC3E}">
        <p14:creationId xmlns:p14="http://schemas.microsoft.com/office/powerpoint/2010/main" val="4053875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miter lim="800000"/>
            <a:headEnd/>
            <a:tailEnd/>
          </a:ln>
        </p:spPr>
        <p:txBody>
          <a:bodyPr/>
          <a:lstStyle/>
          <a:p>
            <a:fld id="{3AFDB2C6-3331-4503-A48F-D60905224237}" type="slidenum">
              <a:rPr lang="en-US" smtClean="0"/>
              <a:pPr/>
              <a:t>13</a:t>
            </a:fld>
            <a:endParaRPr lang="en-US"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marL="171450" indent="-171450" eaLnBrk="1" hangingPunct="1">
              <a:buFontTx/>
              <a:buChar char="-"/>
            </a:pPr>
            <a:r>
              <a:rPr lang="en-US" dirty="0" smtClean="0"/>
              <a:t>Show example of what registration sheets look like</a:t>
            </a:r>
          </a:p>
          <a:p>
            <a:pPr marL="171450" indent="-171450" eaLnBrk="1" hangingPunct="1">
              <a:buFontTx/>
              <a:buChar char="-"/>
            </a:pPr>
            <a:r>
              <a:rPr lang="en-US" dirty="0" smtClean="0"/>
              <a:t>When combining try to make it as close as possible; 1/2 , 3/4 not 1 and 4</a:t>
            </a:r>
          </a:p>
        </p:txBody>
      </p:sp>
    </p:spTree>
    <p:extLst>
      <p:ext uri="{BB962C8B-B14F-4D97-AF65-F5344CB8AC3E}">
        <p14:creationId xmlns:p14="http://schemas.microsoft.com/office/powerpoint/2010/main" val="1149021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C3707F-E19C-4C11-94B7-F6BABCF6AD1C}" type="slidenum">
              <a:rPr lang="en-CA"/>
              <a:pPr/>
              <a:t>16</a:t>
            </a:fld>
            <a:endParaRPr lang="en-CA"/>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038372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DFADA6-AC1E-404A-8776-A8830DCBD1C0}" type="slidenum">
              <a:rPr lang="en-CA"/>
              <a:pPr/>
              <a:t>17</a:t>
            </a:fld>
            <a:endParaRPr lang="en-CA"/>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53557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D5D92-EEE1-4DE8-B927-8C0FF0193917}" type="slidenum">
              <a:rPr lang="en-CA" smtClean="0"/>
              <a:pPr/>
              <a:t>18</a:t>
            </a:fld>
            <a:endParaRPr lang="en-CA"/>
          </a:p>
        </p:txBody>
      </p:sp>
    </p:spTree>
    <p:extLst>
      <p:ext uri="{BB962C8B-B14F-4D97-AF65-F5344CB8AC3E}">
        <p14:creationId xmlns:p14="http://schemas.microsoft.com/office/powerpoint/2010/main" val="378012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D5D92-EEE1-4DE8-B927-8C0FF0193917}" type="slidenum">
              <a:rPr lang="en-CA" smtClean="0"/>
              <a:pPr/>
              <a:t>19</a:t>
            </a:fld>
            <a:endParaRPr lang="en-CA"/>
          </a:p>
        </p:txBody>
      </p:sp>
    </p:spTree>
    <p:extLst>
      <p:ext uri="{BB962C8B-B14F-4D97-AF65-F5344CB8AC3E}">
        <p14:creationId xmlns:p14="http://schemas.microsoft.com/office/powerpoint/2010/main" val="378012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D5D92-EEE1-4DE8-B927-8C0FF0193917}" type="slidenum">
              <a:rPr lang="en-CA" smtClean="0"/>
              <a:pPr/>
              <a:t>26</a:t>
            </a:fld>
            <a:endParaRPr lang="en-CA"/>
          </a:p>
        </p:txBody>
      </p:sp>
    </p:spTree>
    <p:extLst>
      <p:ext uri="{BB962C8B-B14F-4D97-AF65-F5344CB8AC3E}">
        <p14:creationId xmlns:p14="http://schemas.microsoft.com/office/powerpoint/2010/main" val="3198693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D5D92-EEE1-4DE8-B927-8C0FF0193917}" type="slidenum">
              <a:rPr lang="en-CA" smtClean="0"/>
              <a:pPr/>
              <a:t>29</a:t>
            </a:fld>
            <a:endParaRPr lang="en-CA"/>
          </a:p>
        </p:txBody>
      </p:sp>
    </p:spTree>
    <p:extLst>
      <p:ext uri="{BB962C8B-B14F-4D97-AF65-F5344CB8AC3E}">
        <p14:creationId xmlns:p14="http://schemas.microsoft.com/office/powerpoint/2010/main" val="241132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ECD5104-42BE-4241-97C7-6CC7DA5174CC}" type="slidenum">
              <a:rPr lang="en-CA" smtClean="0"/>
              <a:pPr/>
              <a:t>63</a:t>
            </a:fld>
            <a:endParaRPr lang="en-CA"/>
          </a:p>
        </p:txBody>
      </p:sp>
    </p:spTree>
    <p:extLst>
      <p:ext uri="{BB962C8B-B14F-4D97-AF65-F5344CB8AC3E}">
        <p14:creationId xmlns:p14="http://schemas.microsoft.com/office/powerpoint/2010/main" val="2069172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971849E4-5B87-4911-9CFC-579BDC749E2C}" type="datetimeFigureOut">
              <a:rPr lang="en-CA" smtClean="0"/>
              <a:pPr/>
              <a:t>2017-05-26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8E85682-E8A7-41FF-9EE2-DA90E7267E72}"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71849E4-5B87-4911-9CFC-579BDC749E2C}" type="datetimeFigureOut">
              <a:rPr lang="en-CA" smtClean="0"/>
              <a:pPr/>
              <a:t>2017-05-26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8E85682-E8A7-41FF-9EE2-DA90E7267E72}"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71849E4-5B87-4911-9CFC-579BDC749E2C}" type="datetimeFigureOut">
              <a:rPr lang="en-CA" smtClean="0"/>
              <a:pPr/>
              <a:t>2017-05-26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8E85682-E8A7-41FF-9EE2-DA90E7267E72}" type="slidenum">
              <a:rPr lang="en-CA" smtClean="0"/>
              <a:pPr/>
              <a:t>‹#›</a:t>
            </a:fld>
            <a:endParaRPr lang="en-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EC64CFF-A5BA-4CA5-A15D-97317C1CDD45}"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BF39D01-D11B-4B1A-92A6-15CCA9E847B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71849E4-5B87-4911-9CFC-579BDC749E2C}" type="datetimeFigureOut">
              <a:rPr lang="en-CA" smtClean="0"/>
              <a:pPr/>
              <a:t>2017-05-26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8E85682-E8A7-41FF-9EE2-DA90E7267E72}"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1849E4-5B87-4911-9CFC-579BDC749E2C}" type="datetimeFigureOut">
              <a:rPr lang="en-CA" smtClean="0"/>
              <a:pPr/>
              <a:t>2017-05-26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8E85682-E8A7-41FF-9EE2-DA90E7267E72}"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971849E4-5B87-4911-9CFC-579BDC749E2C}" type="datetimeFigureOut">
              <a:rPr lang="en-CA" smtClean="0"/>
              <a:pPr/>
              <a:t>2017-05-26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8E85682-E8A7-41FF-9EE2-DA90E7267E72}"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971849E4-5B87-4911-9CFC-579BDC749E2C}" type="datetimeFigureOut">
              <a:rPr lang="en-CA" smtClean="0"/>
              <a:pPr/>
              <a:t>2017-05-26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8E85682-E8A7-41FF-9EE2-DA90E7267E72}"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971849E4-5B87-4911-9CFC-579BDC749E2C}" type="datetimeFigureOut">
              <a:rPr lang="en-CA" smtClean="0"/>
              <a:pPr/>
              <a:t>2017-05-26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8E85682-E8A7-41FF-9EE2-DA90E7267E72}"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1849E4-5B87-4911-9CFC-579BDC749E2C}" type="datetimeFigureOut">
              <a:rPr lang="en-CA" smtClean="0"/>
              <a:pPr/>
              <a:t>2017-05-26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8E85682-E8A7-41FF-9EE2-DA90E7267E72}"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1849E4-5B87-4911-9CFC-579BDC749E2C}" type="datetimeFigureOut">
              <a:rPr lang="en-CA" smtClean="0"/>
              <a:pPr/>
              <a:t>2017-05-26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8E85682-E8A7-41FF-9EE2-DA90E7267E72}"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1849E4-5B87-4911-9CFC-579BDC749E2C}" type="datetimeFigureOut">
              <a:rPr lang="en-CA" smtClean="0"/>
              <a:pPr/>
              <a:t>2017-05-26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8E85682-E8A7-41FF-9EE2-DA90E7267E72}"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1849E4-5B87-4911-9CFC-579BDC749E2C}" type="datetimeFigureOut">
              <a:rPr lang="en-CA" smtClean="0"/>
              <a:pPr/>
              <a:t>2017-05-26</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E85682-E8A7-41FF-9EE2-DA90E7267E72}"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image" Target="../media/image5.emf"/></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3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0.emf"/><Relationship Id="rId4" Type="http://schemas.openxmlformats.org/officeDocument/2006/relationships/image" Target="../media/image2.gif"/></Relationships>
</file>

<file path=ppt/slides/_rels/slide3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emf"/><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19.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6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2.gif"/></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4.emf"/><Relationship Id="rId4" Type="http://schemas.openxmlformats.org/officeDocument/2006/relationships/image" Target="../media/image2.gif"/></Relationships>
</file>

<file path=ppt/slides/_rels/slide6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6.emf"/><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6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emf"/></Relationships>
</file>

<file path=ppt/slides/_rels/slide6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emf"/></Relationships>
</file>

<file path=ppt/slides/_rels/slide7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0.emf"/><Relationship Id="rId4" Type="http://schemas.openxmlformats.org/officeDocument/2006/relationships/image" Target="../media/image39.emf"/></Relationships>
</file>

<file path=ppt/slides/_rels/slide7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1.emf"/><Relationship Id="rId4" Type="http://schemas.openxmlformats.org/officeDocument/2006/relationships/image" Target="../media/image39.emf"/></Relationships>
</file>

<file path=ppt/slides/_rels/slide7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smtClean="0">
                <a:solidFill>
                  <a:schemeClr val="tx2">
                    <a:lumMod val="75000"/>
                  </a:schemeClr>
                </a:solidFill>
              </a:rPr>
              <a:t>Cash Training</a:t>
            </a:r>
            <a:endParaRPr lang="en-CA" sz="6600" b="1" dirty="0">
              <a:solidFill>
                <a:schemeClr val="tx2">
                  <a:lumMod val="75000"/>
                </a:schemeClr>
              </a:solidFill>
            </a:endParaRPr>
          </a:p>
        </p:txBody>
      </p:sp>
      <p:sp>
        <p:nvSpPr>
          <p:cNvPr id="3" name="Subtitle 2"/>
          <p:cNvSpPr>
            <a:spLocks noGrp="1"/>
          </p:cNvSpPr>
          <p:nvPr>
            <p:ph type="subTitle" idx="1"/>
          </p:nvPr>
        </p:nvSpPr>
        <p:spPr>
          <a:xfrm>
            <a:off x="1371600" y="3429000"/>
            <a:ext cx="6400800" cy="1752600"/>
          </a:xfrm>
        </p:spPr>
        <p:txBody>
          <a:bodyPr/>
          <a:lstStyle/>
          <a:p>
            <a:r>
              <a:rPr lang="en-US" dirty="0" smtClean="0"/>
              <a:t>City of London Aquatic Services</a:t>
            </a:r>
            <a:endParaRPr lang="en-CA"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237338480"/>
              </p:ext>
            </p:extLst>
          </p:nvPr>
        </p:nvGraphicFramePr>
        <p:xfrm>
          <a:off x="381000" y="838200"/>
          <a:ext cx="8458200" cy="500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8" name="Rectangle 2"/>
          <p:cNvSpPr>
            <a:spLocks noGrp="1" noChangeArrowheads="1"/>
          </p:cNvSpPr>
          <p:nvPr>
            <p:ph type="title"/>
          </p:nvPr>
        </p:nvSpPr>
        <p:spPr>
          <a:xfrm>
            <a:off x="457200" y="228600"/>
            <a:ext cx="8229600" cy="1143000"/>
          </a:xfrm>
        </p:spPr>
        <p:txBody>
          <a:bodyPr>
            <a:normAutofit/>
          </a:bodyPr>
          <a:lstStyle/>
          <a:p>
            <a:pPr eaLnBrk="1" hangingPunct="1"/>
            <a:r>
              <a:rPr lang="en-US" sz="6000" b="1" dirty="0" smtClean="0">
                <a:solidFill>
                  <a:schemeClr val="tx2">
                    <a:lumMod val="75000"/>
                  </a:schemeClr>
                </a:solidFill>
              </a:rPr>
              <a:t>What?</a:t>
            </a:r>
          </a:p>
        </p:txBody>
      </p:sp>
      <p:sp>
        <p:nvSpPr>
          <p:cNvPr id="5123" name="Rectangle 3"/>
          <p:cNvSpPr>
            <a:spLocks noGrp="1" noChangeArrowheads="1"/>
          </p:cNvSpPr>
          <p:nvPr>
            <p:ph type="body" sz="half" idx="1"/>
          </p:nvPr>
        </p:nvSpPr>
        <p:spPr>
          <a:xfrm>
            <a:off x="552178" y="4495800"/>
            <a:ext cx="7924800" cy="1447800"/>
          </a:xfrm>
        </p:spPr>
        <p:txBody>
          <a:bodyPr>
            <a:normAutofit fontScale="62500" lnSpcReduction="20000"/>
          </a:bodyPr>
          <a:lstStyle/>
          <a:p>
            <a:pPr lvl="1" eaLnBrk="1" hangingPunct="1">
              <a:buNone/>
              <a:defRPr/>
            </a:pPr>
            <a:endParaRPr lang="en-US" sz="2400" dirty="0" smtClean="0"/>
          </a:p>
          <a:p>
            <a:pPr lvl="1" eaLnBrk="1" hangingPunct="1">
              <a:defRPr/>
            </a:pPr>
            <a:endParaRPr lang="en-US" sz="2400" dirty="0" smtClean="0"/>
          </a:p>
          <a:p>
            <a:pPr algn="ctr">
              <a:buNone/>
              <a:defRPr/>
            </a:pPr>
            <a:r>
              <a:rPr lang="en-US" dirty="0" smtClean="0"/>
              <a:t>It is your responsibility to become knowledgeable about the programs offered by Aquatics.</a:t>
            </a:r>
          </a:p>
          <a:p>
            <a:pPr algn="ctr">
              <a:buNone/>
              <a:defRPr/>
            </a:pPr>
            <a:r>
              <a:rPr lang="en-US" dirty="0" smtClean="0"/>
              <a:t>Please consult with the Spectrum manual for more information.</a:t>
            </a:r>
            <a:endParaRPr lang="en-US" dirty="0"/>
          </a:p>
        </p:txBody>
      </p:sp>
      <p:pic>
        <p:nvPicPr>
          <p:cNvPr id="5" name="Picture 4"/>
          <p:cNvPicPr/>
          <p:nvPr/>
        </p:nvPicPr>
        <p:blipFill>
          <a:blip r:embed="rId7"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7" name="Straight Connector 6"/>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8" name="Picture 7" descr="CITYCMYK.gif"/>
          <p:cNvPicPr>
            <a:picLocks noChangeAspect="1"/>
          </p:cNvPicPr>
          <p:nvPr/>
        </p:nvPicPr>
        <p:blipFill>
          <a:blip r:embed="rId8"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6">
                                            <p:graphicEl>
                                              <a:dgm id="{9EB031A5-449D-4966-B65D-1D871EB20CA2}"/>
                                            </p:graphicEl>
                                          </p:spTgt>
                                        </p:tgtEl>
                                        <p:attrNameLst>
                                          <p:attrName>style.visibility</p:attrName>
                                        </p:attrNameLst>
                                      </p:cBhvr>
                                      <p:to>
                                        <p:strVal val="visible"/>
                                      </p:to>
                                    </p:set>
                                    <p:animEffect transition="in" filter="fade">
                                      <p:cBhvr>
                                        <p:cTn id="7" dur="800" decel="100000"/>
                                        <p:tgtEl>
                                          <p:spTgt spid="6">
                                            <p:graphicEl>
                                              <a:dgm id="{9EB031A5-449D-4966-B65D-1D871EB20CA2}"/>
                                            </p:graphicEl>
                                          </p:spTgt>
                                        </p:tgtEl>
                                      </p:cBhvr>
                                    </p:animEffect>
                                    <p:anim calcmode="lin" valueType="num">
                                      <p:cBhvr>
                                        <p:cTn id="8" dur="800" decel="100000" fill="hold"/>
                                        <p:tgtEl>
                                          <p:spTgt spid="6">
                                            <p:graphicEl>
                                              <a:dgm id="{9EB031A5-449D-4966-B65D-1D871EB20CA2}"/>
                                            </p:graphicEl>
                                          </p:spTgt>
                                        </p:tgtEl>
                                        <p:attrNameLst>
                                          <p:attrName>style.rotation</p:attrName>
                                        </p:attrNameLst>
                                      </p:cBhvr>
                                      <p:tavLst>
                                        <p:tav tm="0">
                                          <p:val>
                                            <p:fltVal val="-90"/>
                                          </p:val>
                                        </p:tav>
                                        <p:tav tm="100000">
                                          <p:val>
                                            <p:fltVal val="0"/>
                                          </p:val>
                                        </p:tav>
                                      </p:tavLst>
                                    </p:anim>
                                    <p:anim calcmode="lin" valueType="num">
                                      <p:cBhvr>
                                        <p:cTn id="9" dur="800" decel="100000" fill="hold"/>
                                        <p:tgtEl>
                                          <p:spTgt spid="6">
                                            <p:graphicEl>
                                              <a:dgm id="{9EB031A5-449D-4966-B65D-1D871EB20CA2}"/>
                                            </p:graphic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6">
                                            <p:graphicEl>
                                              <a:dgm id="{9EB031A5-449D-4966-B65D-1D871EB20CA2}"/>
                                            </p:graphic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graphicEl>
                                              <a:dgm id="{9EB031A5-449D-4966-B65D-1D871EB20CA2}"/>
                                            </p:graphic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graphicEl>
                                              <a:dgm id="{9EB031A5-449D-4966-B65D-1D871EB20CA2}"/>
                                            </p:graphicEl>
                                          </p:spTgt>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6">
                                            <p:graphicEl>
                                              <a:dgm id="{196EFA85-BE70-4E1F-B08B-840951E54F05}"/>
                                            </p:graphicEl>
                                          </p:spTgt>
                                        </p:tgtEl>
                                        <p:attrNameLst>
                                          <p:attrName>style.visibility</p:attrName>
                                        </p:attrNameLst>
                                      </p:cBhvr>
                                      <p:to>
                                        <p:strVal val="visible"/>
                                      </p:to>
                                    </p:set>
                                    <p:animEffect transition="in" filter="fade">
                                      <p:cBhvr>
                                        <p:cTn id="17" dur="800" decel="100000"/>
                                        <p:tgtEl>
                                          <p:spTgt spid="6">
                                            <p:graphicEl>
                                              <a:dgm id="{196EFA85-BE70-4E1F-B08B-840951E54F05}"/>
                                            </p:graphicEl>
                                          </p:spTgt>
                                        </p:tgtEl>
                                      </p:cBhvr>
                                    </p:animEffect>
                                    <p:anim calcmode="lin" valueType="num">
                                      <p:cBhvr>
                                        <p:cTn id="18" dur="800" decel="100000" fill="hold"/>
                                        <p:tgtEl>
                                          <p:spTgt spid="6">
                                            <p:graphicEl>
                                              <a:dgm id="{196EFA85-BE70-4E1F-B08B-840951E54F05}"/>
                                            </p:graphicEl>
                                          </p:spTgt>
                                        </p:tgtEl>
                                        <p:attrNameLst>
                                          <p:attrName>style.rotation</p:attrName>
                                        </p:attrNameLst>
                                      </p:cBhvr>
                                      <p:tavLst>
                                        <p:tav tm="0">
                                          <p:val>
                                            <p:fltVal val="-90"/>
                                          </p:val>
                                        </p:tav>
                                        <p:tav tm="100000">
                                          <p:val>
                                            <p:fltVal val="0"/>
                                          </p:val>
                                        </p:tav>
                                      </p:tavLst>
                                    </p:anim>
                                    <p:anim calcmode="lin" valueType="num">
                                      <p:cBhvr>
                                        <p:cTn id="19" dur="800" decel="100000" fill="hold"/>
                                        <p:tgtEl>
                                          <p:spTgt spid="6">
                                            <p:graphicEl>
                                              <a:dgm id="{196EFA85-BE70-4E1F-B08B-840951E54F05}"/>
                                            </p:graphicEl>
                                          </p:spTgt>
                                        </p:tgtEl>
                                        <p:attrNameLst>
                                          <p:attrName>ppt_x</p:attrName>
                                        </p:attrNameLst>
                                      </p:cBhvr>
                                      <p:tavLst>
                                        <p:tav tm="0">
                                          <p:val>
                                            <p:strVal val="#ppt_x+0.4"/>
                                          </p:val>
                                        </p:tav>
                                        <p:tav tm="100000">
                                          <p:val>
                                            <p:strVal val="#ppt_x-0.05"/>
                                          </p:val>
                                        </p:tav>
                                      </p:tavLst>
                                    </p:anim>
                                    <p:anim calcmode="lin" valueType="num">
                                      <p:cBhvr>
                                        <p:cTn id="20" dur="800" decel="100000" fill="hold"/>
                                        <p:tgtEl>
                                          <p:spTgt spid="6">
                                            <p:graphicEl>
                                              <a:dgm id="{196EFA85-BE70-4E1F-B08B-840951E54F05}"/>
                                            </p:graphicEl>
                                          </p:spTgt>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6">
                                            <p:graphicEl>
                                              <a:dgm id="{196EFA85-BE70-4E1F-B08B-840951E54F05}"/>
                                            </p:graphicEl>
                                          </p:spTgt>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6">
                                            <p:graphicEl>
                                              <a:dgm id="{196EFA85-BE70-4E1F-B08B-840951E54F05}"/>
                                            </p:graphicEl>
                                          </p:spTgt>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grpId="0" nodeType="clickEffect">
                                  <p:stCondLst>
                                    <p:cond delay="0"/>
                                  </p:stCondLst>
                                  <p:childTnLst>
                                    <p:set>
                                      <p:cBhvr>
                                        <p:cTn id="26" dur="1" fill="hold">
                                          <p:stCondLst>
                                            <p:cond delay="0"/>
                                          </p:stCondLst>
                                        </p:cTn>
                                        <p:tgtEl>
                                          <p:spTgt spid="6">
                                            <p:graphicEl>
                                              <a:dgm id="{4CECBEC4-7DB9-4694-905E-FCCF39AF7C45}"/>
                                            </p:graphicEl>
                                          </p:spTgt>
                                        </p:tgtEl>
                                        <p:attrNameLst>
                                          <p:attrName>style.visibility</p:attrName>
                                        </p:attrNameLst>
                                      </p:cBhvr>
                                      <p:to>
                                        <p:strVal val="visible"/>
                                      </p:to>
                                    </p:set>
                                    <p:animEffect transition="in" filter="fade">
                                      <p:cBhvr>
                                        <p:cTn id="27" dur="800" decel="100000"/>
                                        <p:tgtEl>
                                          <p:spTgt spid="6">
                                            <p:graphicEl>
                                              <a:dgm id="{4CECBEC4-7DB9-4694-905E-FCCF39AF7C45}"/>
                                            </p:graphicEl>
                                          </p:spTgt>
                                        </p:tgtEl>
                                      </p:cBhvr>
                                    </p:animEffect>
                                    <p:anim calcmode="lin" valueType="num">
                                      <p:cBhvr>
                                        <p:cTn id="28" dur="800" decel="100000" fill="hold"/>
                                        <p:tgtEl>
                                          <p:spTgt spid="6">
                                            <p:graphicEl>
                                              <a:dgm id="{4CECBEC4-7DB9-4694-905E-FCCF39AF7C45}"/>
                                            </p:graphicEl>
                                          </p:spTgt>
                                        </p:tgtEl>
                                        <p:attrNameLst>
                                          <p:attrName>style.rotation</p:attrName>
                                        </p:attrNameLst>
                                      </p:cBhvr>
                                      <p:tavLst>
                                        <p:tav tm="0">
                                          <p:val>
                                            <p:fltVal val="-90"/>
                                          </p:val>
                                        </p:tav>
                                        <p:tav tm="100000">
                                          <p:val>
                                            <p:fltVal val="0"/>
                                          </p:val>
                                        </p:tav>
                                      </p:tavLst>
                                    </p:anim>
                                    <p:anim calcmode="lin" valueType="num">
                                      <p:cBhvr>
                                        <p:cTn id="29" dur="800" decel="100000" fill="hold"/>
                                        <p:tgtEl>
                                          <p:spTgt spid="6">
                                            <p:graphicEl>
                                              <a:dgm id="{4CECBEC4-7DB9-4694-905E-FCCF39AF7C45}"/>
                                            </p:graphicEl>
                                          </p:spTgt>
                                        </p:tgtEl>
                                        <p:attrNameLst>
                                          <p:attrName>ppt_x</p:attrName>
                                        </p:attrNameLst>
                                      </p:cBhvr>
                                      <p:tavLst>
                                        <p:tav tm="0">
                                          <p:val>
                                            <p:strVal val="#ppt_x+0.4"/>
                                          </p:val>
                                        </p:tav>
                                        <p:tav tm="100000">
                                          <p:val>
                                            <p:strVal val="#ppt_x-0.05"/>
                                          </p:val>
                                        </p:tav>
                                      </p:tavLst>
                                    </p:anim>
                                    <p:anim calcmode="lin" valueType="num">
                                      <p:cBhvr>
                                        <p:cTn id="30" dur="800" decel="100000" fill="hold"/>
                                        <p:tgtEl>
                                          <p:spTgt spid="6">
                                            <p:graphicEl>
                                              <a:dgm id="{4CECBEC4-7DB9-4694-905E-FCCF39AF7C45}"/>
                                            </p:graphicEl>
                                          </p:spTgt>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6">
                                            <p:graphicEl>
                                              <a:dgm id="{4CECBEC4-7DB9-4694-905E-FCCF39AF7C45}"/>
                                            </p:graphicEl>
                                          </p:spTgt>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6">
                                            <p:graphicEl>
                                              <a:dgm id="{4CECBEC4-7DB9-4694-905E-FCCF39AF7C45}"/>
                                            </p:graphicEl>
                                          </p:spTgt>
                                        </p:tgtEl>
                                        <p:attrNameLst>
                                          <p:attrName>ppt_y</p:attrName>
                                        </p:attrNameLst>
                                      </p:cBhvr>
                                      <p:tavLst>
                                        <p:tav tm="0">
                                          <p:val>
                                            <p:strVal val="#ppt_y+0.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0" presetClass="entr" presetSubtype="0" fill="hold" grpId="0" nodeType="clickEffect">
                                  <p:stCondLst>
                                    <p:cond delay="0"/>
                                  </p:stCondLst>
                                  <p:childTnLst>
                                    <p:set>
                                      <p:cBhvr>
                                        <p:cTn id="36" dur="1" fill="hold">
                                          <p:stCondLst>
                                            <p:cond delay="0"/>
                                          </p:stCondLst>
                                        </p:cTn>
                                        <p:tgtEl>
                                          <p:spTgt spid="6">
                                            <p:graphicEl>
                                              <a:dgm id="{4B2A9B62-5A3C-494B-ACA2-DF1C5A0DC4E8}"/>
                                            </p:graphicEl>
                                          </p:spTgt>
                                        </p:tgtEl>
                                        <p:attrNameLst>
                                          <p:attrName>style.visibility</p:attrName>
                                        </p:attrNameLst>
                                      </p:cBhvr>
                                      <p:to>
                                        <p:strVal val="visible"/>
                                      </p:to>
                                    </p:set>
                                    <p:animEffect transition="in" filter="fade">
                                      <p:cBhvr>
                                        <p:cTn id="37" dur="800" decel="100000"/>
                                        <p:tgtEl>
                                          <p:spTgt spid="6">
                                            <p:graphicEl>
                                              <a:dgm id="{4B2A9B62-5A3C-494B-ACA2-DF1C5A0DC4E8}"/>
                                            </p:graphicEl>
                                          </p:spTgt>
                                        </p:tgtEl>
                                      </p:cBhvr>
                                    </p:animEffect>
                                    <p:anim calcmode="lin" valueType="num">
                                      <p:cBhvr>
                                        <p:cTn id="38" dur="800" decel="100000" fill="hold"/>
                                        <p:tgtEl>
                                          <p:spTgt spid="6">
                                            <p:graphicEl>
                                              <a:dgm id="{4B2A9B62-5A3C-494B-ACA2-DF1C5A0DC4E8}"/>
                                            </p:graphicEl>
                                          </p:spTgt>
                                        </p:tgtEl>
                                        <p:attrNameLst>
                                          <p:attrName>style.rotation</p:attrName>
                                        </p:attrNameLst>
                                      </p:cBhvr>
                                      <p:tavLst>
                                        <p:tav tm="0">
                                          <p:val>
                                            <p:fltVal val="-90"/>
                                          </p:val>
                                        </p:tav>
                                        <p:tav tm="100000">
                                          <p:val>
                                            <p:fltVal val="0"/>
                                          </p:val>
                                        </p:tav>
                                      </p:tavLst>
                                    </p:anim>
                                    <p:anim calcmode="lin" valueType="num">
                                      <p:cBhvr>
                                        <p:cTn id="39" dur="800" decel="100000" fill="hold"/>
                                        <p:tgtEl>
                                          <p:spTgt spid="6">
                                            <p:graphicEl>
                                              <a:dgm id="{4B2A9B62-5A3C-494B-ACA2-DF1C5A0DC4E8}"/>
                                            </p:graphicEl>
                                          </p:spTgt>
                                        </p:tgtEl>
                                        <p:attrNameLst>
                                          <p:attrName>ppt_x</p:attrName>
                                        </p:attrNameLst>
                                      </p:cBhvr>
                                      <p:tavLst>
                                        <p:tav tm="0">
                                          <p:val>
                                            <p:strVal val="#ppt_x+0.4"/>
                                          </p:val>
                                        </p:tav>
                                        <p:tav tm="100000">
                                          <p:val>
                                            <p:strVal val="#ppt_x-0.05"/>
                                          </p:val>
                                        </p:tav>
                                      </p:tavLst>
                                    </p:anim>
                                    <p:anim calcmode="lin" valueType="num">
                                      <p:cBhvr>
                                        <p:cTn id="40" dur="800" decel="100000" fill="hold"/>
                                        <p:tgtEl>
                                          <p:spTgt spid="6">
                                            <p:graphicEl>
                                              <a:dgm id="{4B2A9B62-5A3C-494B-ACA2-DF1C5A0DC4E8}"/>
                                            </p:graphicEl>
                                          </p:spTgt>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6">
                                            <p:graphicEl>
                                              <a:dgm id="{4B2A9B62-5A3C-494B-ACA2-DF1C5A0DC4E8}"/>
                                            </p:graphicEl>
                                          </p:spTgt>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6">
                                            <p:graphicEl>
                                              <a:dgm id="{4B2A9B62-5A3C-494B-ACA2-DF1C5A0DC4E8}"/>
                                            </p:graphicEl>
                                          </p:spTgt>
                                        </p:tgtEl>
                                        <p:attrNameLst>
                                          <p:attrName>ppt_y</p:attrName>
                                        </p:attrNameLst>
                                      </p:cBhvr>
                                      <p:tavLst>
                                        <p:tav tm="0">
                                          <p:val>
                                            <p:strVal val="#ppt_y+0.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0" presetClass="entr" presetSubtype="0" fill="hold" grpId="0" nodeType="clickEffect">
                                  <p:stCondLst>
                                    <p:cond delay="0"/>
                                  </p:stCondLst>
                                  <p:childTnLst>
                                    <p:set>
                                      <p:cBhvr>
                                        <p:cTn id="46" dur="1" fill="hold">
                                          <p:stCondLst>
                                            <p:cond delay="0"/>
                                          </p:stCondLst>
                                        </p:cTn>
                                        <p:tgtEl>
                                          <p:spTgt spid="6">
                                            <p:graphicEl>
                                              <a:dgm id="{75F9E8FD-6A99-48A6-ACD9-0F1080079990}"/>
                                            </p:graphicEl>
                                          </p:spTgt>
                                        </p:tgtEl>
                                        <p:attrNameLst>
                                          <p:attrName>style.visibility</p:attrName>
                                        </p:attrNameLst>
                                      </p:cBhvr>
                                      <p:to>
                                        <p:strVal val="visible"/>
                                      </p:to>
                                    </p:set>
                                    <p:animEffect transition="in" filter="fade">
                                      <p:cBhvr>
                                        <p:cTn id="47" dur="800" decel="100000"/>
                                        <p:tgtEl>
                                          <p:spTgt spid="6">
                                            <p:graphicEl>
                                              <a:dgm id="{75F9E8FD-6A99-48A6-ACD9-0F1080079990}"/>
                                            </p:graphicEl>
                                          </p:spTgt>
                                        </p:tgtEl>
                                      </p:cBhvr>
                                    </p:animEffect>
                                    <p:anim calcmode="lin" valueType="num">
                                      <p:cBhvr>
                                        <p:cTn id="48" dur="800" decel="100000" fill="hold"/>
                                        <p:tgtEl>
                                          <p:spTgt spid="6">
                                            <p:graphicEl>
                                              <a:dgm id="{75F9E8FD-6A99-48A6-ACD9-0F1080079990}"/>
                                            </p:graphicEl>
                                          </p:spTgt>
                                        </p:tgtEl>
                                        <p:attrNameLst>
                                          <p:attrName>style.rotation</p:attrName>
                                        </p:attrNameLst>
                                      </p:cBhvr>
                                      <p:tavLst>
                                        <p:tav tm="0">
                                          <p:val>
                                            <p:fltVal val="-90"/>
                                          </p:val>
                                        </p:tav>
                                        <p:tav tm="100000">
                                          <p:val>
                                            <p:fltVal val="0"/>
                                          </p:val>
                                        </p:tav>
                                      </p:tavLst>
                                    </p:anim>
                                    <p:anim calcmode="lin" valueType="num">
                                      <p:cBhvr>
                                        <p:cTn id="49" dur="800" decel="100000" fill="hold"/>
                                        <p:tgtEl>
                                          <p:spTgt spid="6">
                                            <p:graphicEl>
                                              <a:dgm id="{75F9E8FD-6A99-48A6-ACD9-0F1080079990}"/>
                                            </p:graphicEl>
                                          </p:spTgt>
                                        </p:tgtEl>
                                        <p:attrNameLst>
                                          <p:attrName>ppt_x</p:attrName>
                                        </p:attrNameLst>
                                      </p:cBhvr>
                                      <p:tavLst>
                                        <p:tav tm="0">
                                          <p:val>
                                            <p:strVal val="#ppt_x+0.4"/>
                                          </p:val>
                                        </p:tav>
                                        <p:tav tm="100000">
                                          <p:val>
                                            <p:strVal val="#ppt_x-0.05"/>
                                          </p:val>
                                        </p:tav>
                                      </p:tavLst>
                                    </p:anim>
                                    <p:anim calcmode="lin" valueType="num">
                                      <p:cBhvr>
                                        <p:cTn id="50" dur="800" decel="100000" fill="hold"/>
                                        <p:tgtEl>
                                          <p:spTgt spid="6">
                                            <p:graphicEl>
                                              <a:dgm id="{75F9E8FD-6A99-48A6-ACD9-0F1080079990}"/>
                                            </p:graphicEl>
                                          </p:spTgt>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6">
                                            <p:graphicEl>
                                              <a:dgm id="{75F9E8FD-6A99-48A6-ACD9-0F1080079990}"/>
                                            </p:graphicEl>
                                          </p:spTgt>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6">
                                            <p:graphicEl>
                                              <a:dgm id="{75F9E8FD-6A99-48A6-ACD9-0F1080079990}"/>
                                            </p:graphicEl>
                                          </p:spTgt>
                                        </p:tgtEl>
                                        <p:attrNameLst>
                                          <p:attrName>ppt_y</p:attrName>
                                        </p:attrNameLst>
                                      </p:cBhvr>
                                      <p:tavLst>
                                        <p:tav tm="0">
                                          <p:val>
                                            <p:strVal val="#ppt_y+0.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123">
                                            <p:txEl>
                                              <p:pRg st="2" end="2"/>
                                            </p:txEl>
                                          </p:spTgt>
                                        </p:tgtEl>
                                        <p:attrNameLst>
                                          <p:attrName>style.visibility</p:attrName>
                                        </p:attrNameLst>
                                      </p:cBhvr>
                                      <p:to>
                                        <p:strVal val="visible"/>
                                      </p:to>
                                    </p:set>
                                    <p:animEffect transition="in" filter="fade">
                                      <p:cBhvr>
                                        <p:cTn id="57" dur="500"/>
                                        <p:tgtEl>
                                          <p:spTgt spid="5123">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123">
                                            <p:txEl>
                                              <p:pRg st="3" end="3"/>
                                            </p:txEl>
                                          </p:spTgt>
                                        </p:tgtEl>
                                        <p:attrNameLst>
                                          <p:attrName>style.visibility</p:attrName>
                                        </p:attrNameLst>
                                      </p:cBhvr>
                                      <p:to>
                                        <p:strVal val="visible"/>
                                      </p:to>
                                    </p:set>
                                    <p:animEffect transition="in" filter="fade">
                                      <p:cBhvr>
                                        <p:cTn id="62" dur="500"/>
                                        <p:tgtEl>
                                          <p:spTgt spid="51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512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eaLnBrk="1" hangingPunct="1"/>
            <a:r>
              <a:rPr lang="en-US" sz="6000" b="1" dirty="0" smtClean="0">
                <a:solidFill>
                  <a:schemeClr val="tx2">
                    <a:lumMod val="75000"/>
                  </a:schemeClr>
                </a:solidFill>
              </a:rPr>
              <a:t>Registration Process!</a:t>
            </a:r>
          </a:p>
        </p:txBody>
      </p:sp>
      <p:sp>
        <p:nvSpPr>
          <p:cNvPr id="6147" name="Rectangle 3"/>
          <p:cNvSpPr>
            <a:spLocks noGrp="1" noChangeArrowheads="1"/>
          </p:cNvSpPr>
          <p:nvPr>
            <p:ph type="body" sz="half" idx="1"/>
          </p:nvPr>
        </p:nvSpPr>
        <p:spPr>
          <a:xfrm>
            <a:off x="457200" y="1600200"/>
            <a:ext cx="7772400" cy="4525963"/>
          </a:xfrm>
        </p:spPr>
        <p:txBody>
          <a:bodyPr>
            <a:normAutofit/>
          </a:bodyPr>
          <a:lstStyle/>
          <a:p>
            <a:pPr eaLnBrk="1" hangingPunct="1">
              <a:lnSpc>
                <a:spcPct val="90000"/>
              </a:lnSpc>
              <a:buNone/>
              <a:defRPr/>
            </a:pPr>
            <a:r>
              <a:rPr lang="en-US" sz="2800" dirty="0" smtClean="0"/>
              <a:t>Customers must register:</a:t>
            </a:r>
          </a:p>
          <a:p>
            <a:pPr marL="514350" indent="-514350" eaLnBrk="1" hangingPunct="1">
              <a:lnSpc>
                <a:spcPct val="90000"/>
              </a:lnSpc>
              <a:buFont typeface="+mj-lt"/>
              <a:buAutoNum type="arabicPeriod"/>
              <a:defRPr/>
            </a:pPr>
            <a:r>
              <a:rPr lang="en-US" sz="2800" dirty="0" smtClean="0"/>
              <a:t>Online</a:t>
            </a:r>
          </a:p>
          <a:p>
            <a:pPr marL="914400" lvl="1" indent="-514350">
              <a:lnSpc>
                <a:spcPct val="90000"/>
              </a:lnSpc>
              <a:buFont typeface="Arial" pitchFamily="34" charset="0"/>
              <a:buChar char="•"/>
              <a:defRPr/>
            </a:pPr>
            <a:r>
              <a:rPr lang="en-US" sz="2400" dirty="0" smtClean="0"/>
              <a:t>Distribute an information card</a:t>
            </a:r>
          </a:p>
          <a:p>
            <a:pPr marL="514350" indent="-514350" eaLnBrk="1" hangingPunct="1">
              <a:lnSpc>
                <a:spcPct val="90000"/>
              </a:lnSpc>
              <a:buFont typeface="+mj-lt"/>
              <a:buAutoNum type="arabicPeriod"/>
              <a:defRPr/>
            </a:pPr>
            <a:r>
              <a:rPr lang="en-US" sz="2800" dirty="0" smtClean="0"/>
              <a:t>With a customer service clerk (in person or phone)</a:t>
            </a:r>
          </a:p>
          <a:p>
            <a:pPr eaLnBrk="1" hangingPunct="1">
              <a:lnSpc>
                <a:spcPct val="90000"/>
              </a:lnSpc>
              <a:defRPr/>
            </a:pPr>
            <a:endParaRPr lang="en-US" dirty="0" smtClean="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animEffect transition="in" filter="fade">
                                      <p:cBhvr>
                                        <p:cTn id="15" dur="500"/>
                                        <p:tgtEl>
                                          <p:spTgt spid="614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147">
                                            <p:txEl>
                                              <p:pRg st="3" end="3"/>
                                            </p:txEl>
                                          </p:spTgt>
                                        </p:tgtEl>
                                        <p:attrNameLst>
                                          <p:attrName>style.visibility</p:attrName>
                                        </p:attrNameLst>
                                      </p:cBhvr>
                                      <p:to>
                                        <p:strVal val="visible"/>
                                      </p:to>
                                    </p:set>
                                    <p:animEffect transition="in" filter="fade">
                                      <p:cBhvr>
                                        <p:cTn id="20" dur="500"/>
                                        <p:tgtEl>
                                          <p:spTgt spid="6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tx2">
                    <a:lumMod val="75000"/>
                  </a:schemeClr>
                </a:solidFill>
              </a:rPr>
              <a:t>Reason for Changes </a:t>
            </a:r>
            <a:br>
              <a:rPr lang="en-US" b="1" dirty="0" smtClean="0">
                <a:solidFill>
                  <a:schemeClr val="tx2">
                    <a:lumMod val="75000"/>
                  </a:schemeClr>
                </a:solidFill>
              </a:rPr>
            </a:br>
            <a:r>
              <a:rPr lang="en-US" b="1" dirty="0" smtClean="0">
                <a:solidFill>
                  <a:schemeClr val="tx2">
                    <a:lumMod val="75000"/>
                  </a:schemeClr>
                </a:solidFill>
              </a:rPr>
              <a:t>with Registration</a:t>
            </a:r>
            <a:endParaRPr lang="en-CA" b="1" dirty="0">
              <a:solidFill>
                <a:schemeClr val="tx2">
                  <a:lumMod val="75000"/>
                </a:schemeClr>
              </a:solidFill>
            </a:endParaRPr>
          </a:p>
        </p:txBody>
      </p:sp>
      <p:sp>
        <p:nvSpPr>
          <p:cNvPr id="3" name="Text Placeholder 2"/>
          <p:cNvSpPr>
            <a:spLocks noGrp="1"/>
          </p:cNvSpPr>
          <p:nvPr>
            <p:ph type="body" sz="half" idx="1"/>
          </p:nvPr>
        </p:nvSpPr>
        <p:spPr>
          <a:xfrm>
            <a:off x="457200" y="1600200"/>
            <a:ext cx="7924800" cy="4525963"/>
          </a:xfrm>
        </p:spPr>
        <p:txBody>
          <a:bodyPr/>
          <a:lstStyle/>
          <a:p>
            <a:r>
              <a:rPr lang="en-US" dirty="0" smtClean="0"/>
              <a:t>We changed the process to:</a:t>
            </a:r>
          </a:p>
          <a:p>
            <a:pPr lvl="1"/>
            <a:r>
              <a:rPr lang="en-US" dirty="0" smtClean="0"/>
              <a:t>Be able to register 24/7 up until the day of course</a:t>
            </a:r>
          </a:p>
          <a:p>
            <a:pPr lvl="1"/>
            <a:r>
              <a:rPr lang="en-US" dirty="0" smtClean="0"/>
              <a:t>Allow for greater control and consistency among pools</a:t>
            </a:r>
          </a:p>
          <a:p>
            <a:pPr lvl="1"/>
            <a:r>
              <a:rPr lang="en-US" dirty="0" smtClean="0"/>
              <a:t>Allow for more options for payment (was previously only credit/</a:t>
            </a:r>
            <a:r>
              <a:rPr lang="en-US" dirty="0" err="1" smtClean="0"/>
              <a:t>cheque</a:t>
            </a:r>
            <a:r>
              <a:rPr lang="en-US" dirty="0" smtClean="0"/>
              <a:t> at pool)</a:t>
            </a:r>
          </a:p>
          <a:p>
            <a:pPr lvl="1"/>
            <a:endParaRPr lang="en-CA"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b="1" dirty="0" smtClean="0">
                <a:solidFill>
                  <a:schemeClr val="tx2">
                    <a:lumMod val="75000"/>
                  </a:schemeClr>
                </a:solidFill>
              </a:rPr>
              <a:t>General Lesson Policies</a:t>
            </a:r>
          </a:p>
        </p:txBody>
      </p:sp>
      <p:sp>
        <p:nvSpPr>
          <p:cNvPr id="9219" name="Rectangle 3"/>
          <p:cNvSpPr>
            <a:spLocks noGrp="1" noChangeArrowheads="1"/>
          </p:cNvSpPr>
          <p:nvPr>
            <p:ph type="body" idx="1"/>
          </p:nvPr>
        </p:nvSpPr>
        <p:spPr/>
        <p:txBody>
          <a:bodyPr>
            <a:normAutofit/>
          </a:bodyPr>
          <a:lstStyle/>
          <a:p>
            <a:pPr eaLnBrk="1" hangingPunct="1">
              <a:lnSpc>
                <a:spcPct val="90000"/>
              </a:lnSpc>
            </a:pPr>
            <a:r>
              <a:rPr lang="en-US" sz="2800" dirty="0" smtClean="0"/>
              <a:t>Do not offer make-up lessons due to vacations or illness</a:t>
            </a:r>
          </a:p>
          <a:p>
            <a:pPr eaLnBrk="1" hangingPunct="1">
              <a:lnSpc>
                <a:spcPct val="90000"/>
              </a:lnSpc>
            </a:pPr>
            <a:r>
              <a:rPr lang="en-US" sz="2800" dirty="0" smtClean="0"/>
              <a:t>Generally require 50% enrollment or higher to run a class</a:t>
            </a:r>
            <a:endParaRPr lang="en-US" sz="2800" dirty="0"/>
          </a:p>
          <a:p>
            <a:pPr eaLnBrk="1" hangingPunct="1">
              <a:lnSpc>
                <a:spcPct val="90000"/>
              </a:lnSpc>
            </a:pPr>
            <a:r>
              <a:rPr lang="en-US" sz="2800" dirty="0" smtClean="0"/>
              <a:t>Participants can transfer at any point of time, </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4"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fade">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fade">
                                      <p:cBhvr>
                                        <p:cTn id="17"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b="1" dirty="0" smtClean="0">
                <a:solidFill>
                  <a:schemeClr val="tx2">
                    <a:lumMod val="75000"/>
                  </a:schemeClr>
                </a:solidFill>
              </a:rPr>
              <a:t>Financial Assistance Program</a:t>
            </a:r>
          </a:p>
        </p:txBody>
      </p:sp>
      <p:sp>
        <p:nvSpPr>
          <p:cNvPr id="22531" name="Rectangle 3"/>
          <p:cNvSpPr>
            <a:spLocks noGrp="1" noChangeArrowheads="1"/>
          </p:cNvSpPr>
          <p:nvPr>
            <p:ph type="body" idx="1"/>
          </p:nvPr>
        </p:nvSpPr>
        <p:spPr/>
        <p:txBody>
          <a:bodyPr>
            <a:normAutofit/>
          </a:bodyPr>
          <a:lstStyle/>
          <a:p>
            <a:pPr eaLnBrk="1" hangingPunct="1">
              <a:lnSpc>
                <a:spcPct val="90000"/>
              </a:lnSpc>
            </a:pPr>
            <a:r>
              <a:rPr lang="en-US" sz="2800" dirty="0" smtClean="0"/>
              <a:t>We want everyone to have equal access to our programs regardless of social standing </a:t>
            </a:r>
          </a:p>
          <a:p>
            <a:pPr eaLnBrk="1" hangingPunct="1">
              <a:lnSpc>
                <a:spcPct val="90000"/>
              </a:lnSpc>
            </a:pPr>
            <a:endParaRPr lang="en-US" sz="2800" dirty="0"/>
          </a:p>
          <a:p>
            <a:pPr eaLnBrk="1" hangingPunct="1">
              <a:lnSpc>
                <a:spcPct val="90000"/>
              </a:lnSpc>
            </a:pPr>
            <a:r>
              <a:rPr lang="en-US" sz="2800" dirty="0" smtClean="0"/>
              <a:t>Participants can apply for the city to pay for part/all of the price of the programs that we offer</a:t>
            </a:r>
          </a:p>
          <a:p>
            <a:pPr eaLnBrk="1" hangingPunct="1">
              <a:lnSpc>
                <a:spcPct val="90000"/>
              </a:lnSpc>
              <a:buNone/>
            </a:pPr>
            <a:endParaRPr lang="en-US" sz="2400" dirty="0" smtClean="0"/>
          </a:p>
          <a:p>
            <a:pPr eaLnBrk="1" hangingPunct="1">
              <a:lnSpc>
                <a:spcPct val="90000"/>
              </a:lnSpc>
            </a:pPr>
            <a:r>
              <a:rPr lang="en-US" sz="2800" dirty="0" smtClean="0"/>
              <a:t>Financial assistance requests must be made through one of the hub sites via a registration clerk</a:t>
            </a:r>
          </a:p>
          <a:p>
            <a:pPr eaLnBrk="1" hangingPunct="1">
              <a:lnSpc>
                <a:spcPct val="90000"/>
              </a:lnSpc>
            </a:pPr>
            <a:endParaRPr lang="en-US" sz="3600" dirty="0" smtClean="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fade">
                                      <p:cBhvr>
                                        <p:cTn id="12" dur="500"/>
                                        <p:tgtEl>
                                          <p:spTgt spid="225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31">
                                            <p:txEl>
                                              <p:pRg st="4" end="4"/>
                                            </p:txEl>
                                          </p:spTgt>
                                        </p:tgtEl>
                                        <p:attrNameLst>
                                          <p:attrName>style.visibility</p:attrName>
                                        </p:attrNameLst>
                                      </p:cBhvr>
                                      <p:to>
                                        <p:strVal val="visible"/>
                                      </p:to>
                                    </p:set>
                                    <p:animEffect transition="in" filter="fade">
                                      <p:cBhvr>
                                        <p:cTn id="17" dur="500"/>
                                        <p:tgtEl>
                                          <p:spTgt spid="22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b="1" dirty="0" smtClean="0">
                <a:solidFill>
                  <a:schemeClr val="tx2">
                    <a:lumMod val="75000"/>
                  </a:schemeClr>
                </a:solidFill>
              </a:rPr>
              <a:t>Financial Assistance Program</a:t>
            </a:r>
          </a:p>
        </p:txBody>
      </p:sp>
      <p:sp>
        <p:nvSpPr>
          <p:cNvPr id="22531" name="Rectangle 3"/>
          <p:cNvSpPr>
            <a:spLocks noGrp="1" noChangeArrowheads="1"/>
          </p:cNvSpPr>
          <p:nvPr>
            <p:ph type="body" idx="1"/>
          </p:nvPr>
        </p:nvSpPr>
        <p:spPr/>
        <p:txBody>
          <a:bodyPr>
            <a:normAutofit lnSpcReduction="10000"/>
          </a:bodyPr>
          <a:lstStyle/>
          <a:p>
            <a:pPr eaLnBrk="1" hangingPunct="1">
              <a:lnSpc>
                <a:spcPct val="90000"/>
              </a:lnSpc>
            </a:pPr>
            <a:r>
              <a:rPr lang="en-US" dirty="0" smtClean="0"/>
              <a:t>Based on the number of people in the household and the total household income</a:t>
            </a:r>
          </a:p>
          <a:p>
            <a:pPr eaLnBrk="1" hangingPunct="1">
              <a:lnSpc>
                <a:spcPct val="90000"/>
              </a:lnSpc>
            </a:pPr>
            <a:endParaRPr lang="en-US" dirty="0" smtClean="0"/>
          </a:p>
          <a:p>
            <a:pPr eaLnBrk="1" hangingPunct="1">
              <a:lnSpc>
                <a:spcPct val="90000"/>
              </a:lnSpc>
            </a:pPr>
            <a:r>
              <a:rPr lang="en-US" dirty="0" smtClean="0"/>
              <a:t>City will pay 100%, 50%, or 0%</a:t>
            </a:r>
          </a:p>
          <a:p>
            <a:pPr eaLnBrk="1" hangingPunct="1">
              <a:lnSpc>
                <a:spcPct val="90000"/>
              </a:lnSpc>
            </a:pPr>
            <a:endParaRPr lang="en-US" dirty="0" smtClean="0"/>
          </a:p>
          <a:p>
            <a:pPr eaLnBrk="1" hangingPunct="1">
              <a:lnSpc>
                <a:spcPct val="90000"/>
              </a:lnSpc>
            </a:pPr>
            <a:r>
              <a:rPr lang="en-US" dirty="0" smtClean="0"/>
              <a:t>If they qualify, they will receive $300 per person per year</a:t>
            </a:r>
          </a:p>
          <a:p>
            <a:pPr eaLnBrk="1" hangingPunct="1">
              <a:lnSpc>
                <a:spcPct val="90000"/>
              </a:lnSpc>
              <a:buNone/>
            </a:pPr>
            <a:endParaRPr lang="en-US" dirty="0" smtClean="0"/>
          </a:p>
          <a:p>
            <a:pPr eaLnBrk="1" hangingPunct="1">
              <a:lnSpc>
                <a:spcPct val="90000"/>
              </a:lnSpc>
            </a:pPr>
            <a:r>
              <a:rPr lang="en-US" dirty="0" smtClean="0"/>
              <a:t>Can use for any program or pass </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fade">
                                      <p:cBhvr>
                                        <p:cTn id="12" dur="500"/>
                                        <p:tgtEl>
                                          <p:spTgt spid="22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31">
                                            <p:txEl>
                                              <p:pRg st="4" end="4"/>
                                            </p:txEl>
                                          </p:spTgt>
                                        </p:tgtEl>
                                        <p:attrNameLst>
                                          <p:attrName>style.visibility</p:attrName>
                                        </p:attrNameLst>
                                      </p:cBhvr>
                                      <p:to>
                                        <p:strVal val="visible"/>
                                      </p:to>
                                    </p:set>
                                    <p:animEffect transition="in" filter="fade">
                                      <p:cBhvr>
                                        <p:cTn id="17" dur="500"/>
                                        <p:tgtEl>
                                          <p:spTgt spid="2253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531">
                                            <p:txEl>
                                              <p:pRg st="6" end="6"/>
                                            </p:txEl>
                                          </p:spTgt>
                                        </p:tgtEl>
                                        <p:attrNameLst>
                                          <p:attrName>style.visibility</p:attrName>
                                        </p:attrNameLst>
                                      </p:cBhvr>
                                      <p:to>
                                        <p:strVal val="visible"/>
                                      </p:to>
                                    </p:set>
                                    <p:animEffect transition="in" filter="fade">
                                      <p:cBhvr>
                                        <p:cTn id="22" dur="500"/>
                                        <p:tgtEl>
                                          <p:spTgt spid="22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Autofit/>
          </a:bodyPr>
          <a:lstStyle/>
          <a:p>
            <a:r>
              <a:rPr lang="en-US" sz="6200" b="1" dirty="0">
                <a:solidFill>
                  <a:schemeClr val="tx2">
                    <a:lumMod val="75000"/>
                  </a:schemeClr>
                </a:solidFill>
              </a:rPr>
              <a:t>Cash Handling Procedures</a:t>
            </a:r>
          </a:p>
        </p:txBody>
      </p:sp>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4"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8"/>
          <p:cNvSpPr>
            <a:spLocks noGrp="1" noChangeArrowheads="1"/>
          </p:cNvSpPr>
          <p:nvPr>
            <p:ph type="title"/>
          </p:nvPr>
        </p:nvSpPr>
        <p:spPr/>
        <p:txBody>
          <a:bodyPr/>
          <a:lstStyle/>
          <a:p>
            <a:r>
              <a:rPr lang="en-US" b="1" dirty="0">
                <a:solidFill>
                  <a:schemeClr val="tx2">
                    <a:lumMod val="75000"/>
                  </a:schemeClr>
                </a:solidFill>
              </a:rPr>
              <a:t>Your Responsibility… </a:t>
            </a:r>
          </a:p>
        </p:txBody>
      </p:sp>
      <p:sp>
        <p:nvSpPr>
          <p:cNvPr id="4105" name="Rectangle 9"/>
          <p:cNvSpPr>
            <a:spLocks noGrp="1" noChangeArrowheads="1"/>
          </p:cNvSpPr>
          <p:nvPr>
            <p:ph type="body" sz="half" idx="1"/>
          </p:nvPr>
        </p:nvSpPr>
        <p:spPr>
          <a:xfrm>
            <a:off x="609600" y="1447800"/>
            <a:ext cx="8001000" cy="4724400"/>
          </a:xfrm>
        </p:spPr>
        <p:txBody>
          <a:bodyPr>
            <a:normAutofit/>
          </a:bodyPr>
          <a:lstStyle/>
          <a:p>
            <a:r>
              <a:rPr lang="en-US" sz="2800" dirty="0" smtClean="0"/>
              <a:t>Policies are </a:t>
            </a:r>
            <a:r>
              <a:rPr lang="en-US" sz="2800" dirty="0"/>
              <a:t>in place in part for your benefit, safety and </a:t>
            </a:r>
            <a:r>
              <a:rPr lang="en-US" sz="2800" dirty="0" smtClean="0"/>
              <a:t>security</a:t>
            </a:r>
          </a:p>
          <a:p>
            <a:pPr lvl="1"/>
            <a:r>
              <a:rPr lang="en-US" dirty="0" smtClean="0"/>
              <a:t>It is important that you follow them</a:t>
            </a:r>
          </a:p>
          <a:p>
            <a:r>
              <a:rPr lang="en-US" sz="2800" dirty="0" smtClean="0"/>
              <a:t>Of </a:t>
            </a:r>
            <a:r>
              <a:rPr lang="en-US" sz="2800" dirty="0"/>
              <a:t>course we take into consideration </a:t>
            </a:r>
            <a:r>
              <a:rPr lang="en-US" sz="2800" i="1" dirty="0"/>
              <a:t>exceptional</a:t>
            </a:r>
            <a:r>
              <a:rPr lang="en-US" sz="2800" dirty="0"/>
              <a:t> circumstances; however, we as the Management Team allow little or no flexibility in terms of dealing with a breach of cash handling </a:t>
            </a:r>
            <a:r>
              <a:rPr lang="en-US" sz="2800" dirty="0" smtClean="0"/>
              <a:t>procedures</a:t>
            </a:r>
            <a:endParaRPr lang="en-US" sz="2800"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4"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5">
                                            <p:txEl>
                                              <p:pRg st="0" end="0"/>
                                            </p:txEl>
                                          </p:spTgt>
                                        </p:tgtEl>
                                        <p:attrNameLst>
                                          <p:attrName>style.visibility</p:attrName>
                                        </p:attrNameLst>
                                      </p:cBhvr>
                                      <p:to>
                                        <p:strVal val="visible"/>
                                      </p:to>
                                    </p:set>
                                    <p:animEffect transition="in" filter="fade">
                                      <p:cBhvr>
                                        <p:cTn id="7" dur="500"/>
                                        <p:tgtEl>
                                          <p:spTgt spid="4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5">
                                            <p:txEl>
                                              <p:pRg st="1" end="1"/>
                                            </p:txEl>
                                          </p:spTgt>
                                        </p:tgtEl>
                                        <p:attrNameLst>
                                          <p:attrName>style.visibility</p:attrName>
                                        </p:attrNameLst>
                                      </p:cBhvr>
                                      <p:to>
                                        <p:strVal val="visible"/>
                                      </p:to>
                                    </p:set>
                                    <p:animEffect transition="in" filter="fade">
                                      <p:cBhvr>
                                        <p:cTn id="12" dur="500"/>
                                        <p:tgtEl>
                                          <p:spTgt spid="41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05">
                                            <p:txEl>
                                              <p:pRg st="2" end="2"/>
                                            </p:txEl>
                                          </p:spTgt>
                                        </p:tgtEl>
                                        <p:attrNameLst>
                                          <p:attrName>style.visibility</p:attrName>
                                        </p:attrNameLst>
                                      </p:cBhvr>
                                      <p:to>
                                        <p:strVal val="visible"/>
                                      </p:to>
                                    </p:set>
                                    <p:animEffect transition="in" filter="fade">
                                      <p:cBhvr>
                                        <p:cTn id="17" dur="500"/>
                                        <p:tgtEl>
                                          <p:spTgt spid="41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b="1" dirty="0">
                <a:solidFill>
                  <a:schemeClr val="tx2">
                    <a:lumMod val="75000"/>
                  </a:schemeClr>
                </a:solidFill>
              </a:rPr>
              <a:t>Cash Handling Policy</a:t>
            </a:r>
            <a:endParaRPr lang="en-CA" b="1" dirty="0">
              <a:solidFill>
                <a:schemeClr val="tx2">
                  <a:lumMod val="75000"/>
                </a:schemeClr>
              </a:solidFill>
            </a:endParaRPr>
          </a:p>
        </p:txBody>
      </p:sp>
      <p:sp>
        <p:nvSpPr>
          <p:cNvPr id="18435" name="Rectangle 3"/>
          <p:cNvSpPr>
            <a:spLocks noGrp="1" noChangeArrowheads="1"/>
          </p:cNvSpPr>
          <p:nvPr>
            <p:ph type="body" idx="1"/>
          </p:nvPr>
        </p:nvSpPr>
        <p:spPr>
          <a:xfrm>
            <a:off x="457200" y="1295400"/>
            <a:ext cx="8229600" cy="4876800"/>
          </a:xfrm>
        </p:spPr>
        <p:txBody>
          <a:bodyPr>
            <a:noAutofit/>
          </a:bodyPr>
          <a:lstStyle/>
          <a:p>
            <a:r>
              <a:rPr lang="en-CA" sz="2800" dirty="0" smtClean="0"/>
              <a:t>Realize that </a:t>
            </a:r>
            <a:r>
              <a:rPr lang="en-CA" sz="2800" dirty="0"/>
              <a:t>a mistake has been </a:t>
            </a:r>
            <a:r>
              <a:rPr lang="en-CA" sz="2800" dirty="0" smtClean="0"/>
              <a:t>made on your way home</a:t>
            </a:r>
          </a:p>
          <a:p>
            <a:pPr lvl="1"/>
            <a:r>
              <a:rPr lang="en-CA" dirty="0" smtClean="0"/>
              <a:t>call the Admin Coordinator or your ASUP</a:t>
            </a:r>
          </a:p>
          <a:p>
            <a:pPr lvl="1"/>
            <a:r>
              <a:rPr lang="en-CA" dirty="0"/>
              <a:t>i</a:t>
            </a:r>
            <a:r>
              <a:rPr lang="en-CA" dirty="0" smtClean="0"/>
              <a:t>nform your Pool Manager </a:t>
            </a:r>
            <a:endParaRPr lang="en-CA" dirty="0"/>
          </a:p>
          <a:p>
            <a:r>
              <a:rPr lang="en-CA" sz="2800" dirty="0" smtClean="0"/>
              <a:t>What’s worse?</a:t>
            </a:r>
            <a:endParaRPr lang="en-CA" sz="2800" dirty="0"/>
          </a:p>
          <a:p>
            <a:pPr marL="457200" lvl="1" indent="0" algn="ctr">
              <a:buNone/>
            </a:pPr>
            <a:r>
              <a:rPr lang="en-CA" dirty="0" smtClean="0"/>
              <a:t>Someone being tired from going out to secure money at 11pm</a:t>
            </a:r>
          </a:p>
          <a:p>
            <a:pPr marL="457200" lvl="1" indent="0" algn="ctr">
              <a:buNone/>
            </a:pPr>
            <a:r>
              <a:rPr lang="en-CA" b="1" dirty="0" smtClean="0"/>
              <a:t>OR</a:t>
            </a:r>
          </a:p>
          <a:p>
            <a:pPr marL="457200" lvl="1" indent="0" algn="ctr">
              <a:buNone/>
            </a:pPr>
            <a:r>
              <a:rPr lang="en-CA" dirty="0" smtClean="0"/>
              <a:t>Having to explain where your revenue went</a:t>
            </a:r>
            <a:endParaRPr lang="en-CA"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4"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fade">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fade">
                                      <p:cBhvr>
                                        <p:cTn id="12" dur="500"/>
                                        <p:tgtEl>
                                          <p:spTgt spid="18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fade">
                                      <p:cBhvr>
                                        <p:cTn id="17" dur="500"/>
                                        <p:tgtEl>
                                          <p:spTgt spid="184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fade">
                                      <p:cBhvr>
                                        <p:cTn id="22" dur="500"/>
                                        <p:tgtEl>
                                          <p:spTgt spid="184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Effect transition="in" filter="fade">
                                      <p:cBhvr>
                                        <p:cTn id="27" dur="500"/>
                                        <p:tgtEl>
                                          <p:spTgt spid="184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435">
                                            <p:txEl>
                                              <p:pRg st="5" end="5"/>
                                            </p:txEl>
                                          </p:spTgt>
                                        </p:tgtEl>
                                        <p:attrNameLst>
                                          <p:attrName>style.visibility</p:attrName>
                                        </p:attrNameLst>
                                      </p:cBhvr>
                                      <p:to>
                                        <p:strVal val="visible"/>
                                      </p:to>
                                    </p:set>
                                    <p:animEffect transition="in" filter="fade">
                                      <p:cBhvr>
                                        <p:cTn id="32" dur="500"/>
                                        <p:tgtEl>
                                          <p:spTgt spid="184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435">
                                            <p:txEl>
                                              <p:pRg st="6" end="6"/>
                                            </p:txEl>
                                          </p:spTgt>
                                        </p:tgtEl>
                                        <p:attrNameLst>
                                          <p:attrName>style.visibility</p:attrName>
                                        </p:attrNameLst>
                                      </p:cBhvr>
                                      <p:to>
                                        <p:strVal val="visible"/>
                                      </p:to>
                                    </p:set>
                                    <p:animEffect transition="in" filter="fade">
                                      <p:cBhvr>
                                        <p:cTn id="37" dur="500"/>
                                        <p:tgtEl>
                                          <p:spTgt spid="18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b="1" dirty="0">
                <a:solidFill>
                  <a:schemeClr val="tx2">
                    <a:lumMod val="75000"/>
                  </a:schemeClr>
                </a:solidFill>
              </a:rPr>
              <a:t>Cash Handling Policy</a:t>
            </a:r>
            <a:endParaRPr lang="en-CA" b="1" dirty="0">
              <a:solidFill>
                <a:schemeClr val="tx2">
                  <a:lumMod val="75000"/>
                </a:schemeClr>
              </a:solidFill>
            </a:endParaRPr>
          </a:p>
        </p:txBody>
      </p:sp>
      <p:sp>
        <p:nvSpPr>
          <p:cNvPr id="18435" name="Rectangle 3"/>
          <p:cNvSpPr>
            <a:spLocks noGrp="1" noChangeArrowheads="1"/>
          </p:cNvSpPr>
          <p:nvPr>
            <p:ph type="body" idx="1"/>
          </p:nvPr>
        </p:nvSpPr>
        <p:spPr>
          <a:xfrm>
            <a:off x="457200" y="1600200"/>
            <a:ext cx="8229600" cy="4876800"/>
          </a:xfrm>
        </p:spPr>
        <p:txBody>
          <a:bodyPr>
            <a:normAutofit/>
          </a:bodyPr>
          <a:lstStyle/>
          <a:p>
            <a:r>
              <a:rPr lang="en-US" sz="2800" dirty="0" smtClean="0"/>
              <a:t>ONLY cash-trained staff is allowed to be behind the front desk or handling registration/cash</a:t>
            </a:r>
          </a:p>
          <a:p>
            <a:endParaRPr lang="en-US" sz="2800" dirty="0" smtClean="0"/>
          </a:p>
          <a:p>
            <a:r>
              <a:rPr lang="en-US" sz="2800" dirty="0" smtClean="0"/>
              <a:t>If you need to be taken off your shift, please ensure that a cash trained person is watching the front desk</a:t>
            </a:r>
          </a:p>
          <a:p>
            <a:endParaRPr lang="en-US" sz="2800" dirty="0" smtClean="0"/>
          </a:p>
          <a:p>
            <a:r>
              <a:rPr lang="en-US" sz="2800" dirty="0" smtClean="0"/>
              <a:t>Leave your cash drawer</a:t>
            </a:r>
            <a:r>
              <a:rPr lang="en-US" sz="2800" b="1" dirty="0" smtClean="0"/>
              <a:t> OPEN </a:t>
            </a:r>
            <a:r>
              <a:rPr lang="en-US" sz="2800" dirty="0" smtClean="0"/>
              <a:t>at the end of your shift</a:t>
            </a:r>
            <a:endParaRPr lang="en-CA" sz="2800"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4"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fade">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435">
                                            <p:txEl>
                                              <p:pRg st="2" end="2"/>
                                            </p:txEl>
                                          </p:spTgt>
                                        </p:tgtEl>
                                        <p:attrNameLst>
                                          <p:attrName>style.visibility</p:attrName>
                                        </p:attrNameLst>
                                      </p:cBhvr>
                                      <p:to>
                                        <p:strVal val="visible"/>
                                      </p:to>
                                    </p:set>
                                    <p:animEffect transition="in" filter="fade">
                                      <p:cBhvr>
                                        <p:cTn id="12" dur="500"/>
                                        <p:tgtEl>
                                          <p:spTgt spid="184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animEffect transition="in" filter="fade">
                                      <p:cBhvr>
                                        <p:cTn id="17" dur="500"/>
                                        <p:tgtEl>
                                          <p:spTgt spid="184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83880" cy="1051560"/>
          </a:xfrm>
        </p:spPr>
        <p:txBody>
          <a:bodyPr/>
          <a:lstStyle/>
          <a:p>
            <a:r>
              <a:rPr lang="en-US" b="1" dirty="0" smtClean="0">
                <a:solidFill>
                  <a:schemeClr val="tx2">
                    <a:lumMod val="75000"/>
                  </a:schemeClr>
                </a:solidFill>
              </a:rPr>
              <a:t>Welcome</a:t>
            </a:r>
            <a:endParaRPr lang="en-CA" b="1" dirty="0">
              <a:solidFill>
                <a:schemeClr val="tx2">
                  <a:lumMod val="75000"/>
                </a:schemeClr>
              </a:solidFill>
            </a:endParaRPr>
          </a:p>
        </p:txBody>
      </p:sp>
      <p:sp>
        <p:nvSpPr>
          <p:cNvPr id="3" name="Content Placeholder 2"/>
          <p:cNvSpPr>
            <a:spLocks noGrp="1"/>
          </p:cNvSpPr>
          <p:nvPr>
            <p:ph idx="1"/>
          </p:nvPr>
        </p:nvSpPr>
        <p:spPr>
          <a:xfrm>
            <a:off x="762000" y="1447800"/>
            <a:ext cx="8183880" cy="4187952"/>
          </a:xfrm>
        </p:spPr>
        <p:txBody>
          <a:bodyPr>
            <a:normAutofit/>
          </a:bodyPr>
          <a:lstStyle/>
          <a:p>
            <a:pPr marL="0" indent="0">
              <a:buNone/>
            </a:pPr>
            <a:endParaRPr lang="en-US" dirty="0" smtClean="0"/>
          </a:p>
          <a:p>
            <a:r>
              <a:rPr lang="en-US" dirty="0" smtClean="0"/>
              <a:t>If have additional questions:</a:t>
            </a:r>
          </a:p>
          <a:p>
            <a:pPr lvl="1"/>
            <a:r>
              <a:rPr lang="en-US" dirty="0" smtClean="0"/>
              <a:t>Consult cash manual</a:t>
            </a:r>
          </a:p>
          <a:p>
            <a:pPr lvl="1"/>
            <a:r>
              <a:rPr lang="en-US" dirty="0" smtClean="0"/>
              <a:t>Send a staff </a:t>
            </a:r>
            <a:r>
              <a:rPr lang="en-US" dirty="0" err="1" smtClean="0"/>
              <a:t>centre</a:t>
            </a:r>
            <a:r>
              <a:rPr lang="en-US" dirty="0" smtClean="0"/>
              <a:t> message to your supervisor</a:t>
            </a:r>
          </a:p>
          <a:p>
            <a:pPr lvl="1"/>
            <a:r>
              <a:rPr lang="en-US" dirty="0" smtClean="0"/>
              <a:t>Ask your coworkers</a:t>
            </a:r>
          </a:p>
          <a:p>
            <a:endParaRPr lang="en-US" dirty="0" smtClean="0"/>
          </a:p>
          <a:p>
            <a:pPr lvl="1"/>
            <a:endParaRPr lang="en-US" dirty="0" smtClean="0"/>
          </a:p>
          <a:p>
            <a:endParaRPr lang="en-CA"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b="1" dirty="0" smtClean="0">
                <a:solidFill>
                  <a:schemeClr val="tx2">
                    <a:lumMod val="75000"/>
                  </a:schemeClr>
                </a:solidFill>
              </a:rPr>
              <a:t>Complimentary Passes</a:t>
            </a:r>
            <a:endParaRPr lang="en-US" b="1" dirty="0">
              <a:solidFill>
                <a:schemeClr val="tx2">
                  <a:lumMod val="75000"/>
                </a:schemeClr>
              </a:solidFill>
            </a:endParaRPr>
          </a:p>
        </p:txBody>
      </p:sp>
      <p:sp>
        <p:nvSpPr>
          <p:cNvPr id="51203" name="Rectangle 3"/>
          <p:cNvSpPr>
            <a:spLocks noGrp="1" noChangeArrowheads="1"/>
          </p:cNvSpPr>
          <p:nvPr>
            <p:ph type="body" idx="1"/>
          </p:nvPr>
        </p:nvSpPr>
        <p:spPr>
          <a:xfrm>
            <a:off x="457200" y="1295400"/>
            <a:ext cx="8229600" cy="4525963"/>
          </a:xfrm>
        </p:spPr>
        <p:txBody>
          <a:bodyPr>
            <a:normAutofit/>
          </a:bodyPr>
          <a:lstStyle/>
          <a:p>
            <a:r>
              <a:rPr lang="en-US" sz="2800" dirty="0" smtClean="0"/>
              <a:t>It is very important that all complimentary passes to the pool are tracked</a:t>
            </a:r>
          </a:p>
          <a:p>
            <a:r>
              <a:rPr lang="en-US" sz="2800" dirty="0" smtClean="0"/>
              <a:t>Distributing Passes</a:t>
            </a:r>
          </a:p>
          <a:p>
            <a:pPr lvl="1"/>
            <a:r>
              <a:rPr lang="en-US" sz="2400" dirty="0" smtClean="0"/>
              <a:t>Will be instructed by PM/APM to distribute</a:t>
            </a:r>
            <a:endParaRPr lang="en-US" sz="1800" dirty="0" smtClean="0"/>
          </a:p>
          <a:p>
            <a:r>
              <a:rPr lang="en-US" sz="2800" dirty="0" smtClean="0"/>
              <a:t>Accepting Passes</a:t>
            </a:r>
          </a:p>
          <a:p>
            <a:pPr lvl="1"/>
            <a:r>
              <a:rPr lang="en-US" sz="2400" dirty="0" smtClean="0"/>
              <a:t>Accept pass</a:t>
            </a:r>
          </a:p>
          <a:p>
            <a:pPr lvl="1"/>
            <a:r>
              <a:rPr lang="en-US" sz="2400" dirty="0" smtClean="0"/>
              <a:t>Press “Comp Pass” in POS, then CASH</a:t>
            </a:r>
          </a:p>
          <a:p>
            <a:pPr lvl="1"/>
            <a:r>
              <a:rPr lang="en-US" sz="2400" dirty="0" smtClean="0"/>
              <a:t>Write “VOID” on front</a:t>
            </a:r>
          </a:p>
          <a:p>
            <a:pPr lvl="1"/>
            <a:r>
              <a:rPr lang="en-US" sz="2400" dirty="0" smtClean="0"/>
              <a:t>Staple to drawer balance form at end of night</a:t>
            </a:r>
            <a:endParaRPr lang="en-US" sz="2400"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fade">
                                      <p:cBhvr>
                                        <p:cTn id="7" dur="500"/>
                                        <p:tgtEl>
                                          <p:spTgt spid="51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03">
                                            <p:txEl>
                                              <p:pRg st="1" end="1"/>
                                            </p:txEl>
                                          </p:spTgt>
                                        </p:tgtEl>
                                        <p:attrNameLst>
                                          <p:attrName>style.visibility</p:attrName>
                                        </p:attrNameLst>
                                      </p:cBhvr>
                                      <p:to>
                                        <p:strVal val="visible"/>
                                      </p:to>
                                    </p:set>
                                    <p:animEffect transition="in" filter="fade">
                                      <p:cBhvr>
                                        <p:cTn id="12" dur="500"/>
                                        <p:tgtEl>
                                          <p:spTgt spid="5120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1203">
                                            <p:txEl>
                                              <p:pRg st="2" end="2"/>
                                            </p:txEl>
                                          </p:spTgt>
                                        </p:tgtEl>
                                        <p:attrNameLst>
                                          <p:attrName>style.visibility</p:attrName>
                                        </p:attrNameLst>
                                      </p:cBhvr>
                                      <p:to>
                                        <p:strVal val="visible"/>
                                      </p:to>
                                    </p:set>
                                    <p:animEffect transition="in" filter="fade">
                                      <p:cBhvr>
                                        <p:cTn id="15" dur="500"/>
                                        <p:tgtEl>
                                          <p:spTgt spid="5120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203">
                                            <p:txEl>
                                              <p:pRg st="3" end="3"/>
                                            </p:txEl>
                                          </p:spTgt>
                                        </p:tgtEl>
                                        <p:attrNameLst>
                                          <p:attrName>style.visibility</p:attrName>
                                        </p:attrNameLst>
                                      </p:cBhvr>
                                      <p:to>
                                        <p:strVal val="visible"/>
                                      </p:to>
                                    </p:set>
                                    <p:animEffect transition="in" filter="fade">
                                      <p:cBhvr>
                                        <p:cTn id="20" dur="500"/>
                                        <p:tgtEl>
                                          <p:spTgt spid="5120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203">
                                            <p:txEl>
                                              <p:pRg st="4" end="4"/>
                                            </p:txEl>
                                          </p:spTgt>
                                        </p:tgtEl>
                                        <p:attrNameLst>
                                          <p:attrName>style.visibility</p:attrName>
                                        </p:attrNameLst>
                                      </p:cBhvr>
                                      <p:to>
                                        <p:strVal val="visible"/>
                                      </p:to>
                                    </p:set>
                                    <p:animEffect transition="in" filter="fade">
                                      <p:cBhvr>
                                        <p:cTn id="25" dur="500"/>
                                        <p:tgtEl>
                                          <p:spTgt spid="5120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203">
                                            <p:txEl>
                                              <p:pRg st="5" end="5"/>
                                            </p:txEl>
                                          </p:spTgt>
                                        </p:tgtEl>
                                        <p:attrNameLst>
                                          <p:attrName>style.visibility</p:attrName>
                                        </p:attrNameLst>
                                      </p:cBhvr>
                                      <p:to>
                                        <p:strVal val="visible"/>
                                      </p:to>
                                    </p:set>
                                    <p:animEffect transition="in" filter="fade">
                                      <p:cBhvr>
                                        <p:cTn id="28" dur="500"/>
                                        <p:tgtEl>
                                          <p:spTgt spid="5120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1203">
                                            <p:txEl>
                                              <p:pRg st="6" end="6"/>
                                            </p:txEl>
                                          </p:spTgt>
                                        </p:tgtEl>
                                        <p:attrNameLst>
                                          <p:attrName>style.visibility</p:attrName>
                                        </p:attrNameLst>
                                      </p:cBhvr>
                                      <p:to>
                                        <p:strVal val="visible"/>
                                      </p:to>
                                    </p:set>
                                    <p:animEffect transition="in" filter="fade">
                                      <p:cBhvr>
                                        <p:cTn id="33" dur="500"/>
                                        <p:tgtEl>
                                          <p:spTgt spid="5120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1203">
                                            <p:txEl>
                                              <p:pRg st="7" end="7"/>
                                            </p:txEl>
                                          </p:spTgt>
                                        </p:tgtEl>
                                        <p:attrNameLst>
                                          <p:attrName>style.visibility</p:attrName>
                                        </p:attrNameLst>
                                      </p:cBhvr>
                                      <p:to>
                                        <p:strVal val="visible"/>
                                      </p:to>
                                    </p:set>
                                    <p:animEffect transition="in" filter="fade">
                                      <p:cBhvr>
                                        <p:cTn id="38"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b="1" dirty="0" smtClean="0">
                <a:solidFill>
                  <a:schemeClr val="tx2">
                    <a:lumMod val="75000"/>
                  </a:schemeClr>
                </a:solidFill>
              </a:rPr>
              <a:t>Stamps</a:t>
            </a:r>
            <a:endParaRPr lang="en-US" b="1" dirty="0">
              <a:solidFill>
                <a:schemeClr val="tx2">
                  <a:lumMod val="75000"/>
                </a:schemeClr>
              </a:solidFill>
            </a:endParaRPr>
          </a:p>
        </p:txBody>
      </p:sp>
      <p:sp>
        <p:nvSpPr>
          <p:cNvPr id="52227" name="Rectangle 3"/>
          <p:cNvSpPr>
            <a:spLocks noGrp="1" noChangeArrowheads="1"/>
          </p:cNvSpPr>
          <p:nvPr>
            <p:ph type="body" idx="1"/>
          </p:nvPr>
        </p:nvSpPr>
        <p:spPr/>
        <p:txBody>
          <a:bodyPr/>
          <a:lstStyle/>
          <a:p>
            <a:r>
              <a:rPr lang="en-US" dirty="0" smtClean="0"/>
              <a:t>Stamp hands for people who have paid, but would like to leave and return for the SAME swim</a:t>
            </a:r>
          </a:p>
          <a:p>
            <a:endParaRPr lang="en-US" dirty="0"/>
          </a:p>
          <a:p>
            <a:r>
              <a:rPr lang="en-US" dirty="0" smtClean="0"/>
              <a:t>If a customer has paid for an afternoon rec swim, it DOES NOT entitle them to admission into evening rec swims</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Effect transition="in" filter="fade">
                                      <p:cBhvr>
                                        <p:cTn id="7" dur="500"/>
                                        <p:tgtEl>
                                          <p:spTgt spid="52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227">
                                            <p:txEl>
                                              <p:pRg st="2" end="2"/>
                                            </p:txEl>
                                          </p:spTgt>
                                        </p:tgtEl>
                                        <p:attrNameLst>
                                          <p:attrName>style.visibility</p:attrName>
                                        </p:attrNameLst>
                                      </p:cBhvr>
                                      <p:to>
                                        <p:strVal val="visible"/>
                                      </p:to>
                                    </p:set>
                                    <p:animEffect transition="in" filter="fade">
                                      <p:cBhvr>
                                        <p:cTn id="12" dur="500"/>
                                        <p:tgtEl>
                                          <p:spTgt spid="52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75000"/>
                  </a:schemeClr>
                </a:solidFill>
              </a:rPr>
              <a:t>                  Splash Back</a:t>
            </a:r>
            <a:endParaRPr lang="en-CA" b="1" dirty="0">
              <a:solidFill>
                <a:schemeClr val="tx2">
                  <a:lumMod val="75000"/>
                </a:schemeClr>
              </a:solidFill>
            </a:endParaRPr>
          </a:p>
        </p:txBody>
      </p:sp>
      <p:graphicFrame>
        <p:nvGraphicFramePr>
          <p:cNvPr id="1026" name="Object 2"/>
          <p:cNvGraphicFramePr>
            <a:graphicFrameLocks noChangeAspect="1"/>
          </p:cNvGraphicFramePr>
          <p:nvPr>
            <p:extLst>
              <p:ext uri="{D42A27DB-BD31-4B8C-83A1-F6EECF244321}">
                <p14:modId xmlns:p14="http://schemas.microsoft.com/office/powerpoint/2010/main" val="4151043113"/>
              </p:ext>
            </p:extLst>
          </p:nvPr>
        </p:nvGraphicFramePr>
        <p:xfrm>
          <a:off x="457200" y="207963"/>
          <a:ext cx="2574925" cy="1544637"/>
        </p:xfrm>
        <a:graphic>
          <a:graphicData uri="http://schemas.openxmlformats.org/presentationml/2006/ole">
            <mc:AlternateContent xmlns:mc="http://schemas.openxmlformats.org/markup-compatibility/2006">
              <mc:Choice xmlns:v="urn:schemas-microsoft-com:vml" Requires="v">
                <p:oleObj spid="_x0000_s1057" name="Acrobat Document" r:id="rId3" imgW="2571615" imgH="1543050" progId="AcroExch.Document.7">
                  <p:embed/>
                </p:oleObj>
              </mc:Choice>
              <mc:Fallback>
                <p:oleObj name="Acrobat Document" r:id="rId3" imgW="2571615" imgH="1543050" progId="AcroExch.Document.7">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07963"/>
                        <a:ext cx="2574925" cy="1544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52400" y="1676400"/>
            <a:ext cx="8839200" cy="3539430"/>
          </a:xfrm>
          <a:prstGeom prst="rect">
            <a:avLst/>
          </a:prstGeom>
          <a:noFill/>
        </p:spPr>
        <p:txBody>
          <a:bodyPr wrap="square" rtlCol="0">
            <a:spAutoFit/>
          </a:bodyPr>
          <a:lstStyle/>
          <a:p>
            <a:pPr>
              <a:buFont typeface="Arial" pitchFamily="34" charset="0"/>
              <a:buChar char="•"/>
            </a:pPr>
            <a:r>
              <a:rPr lang="en-US" sz="2800" dirty="0"/>
              <a:t> </a:t>
            </a:r>
            <a:r>
              <a:rPr lang="en-US" sz="2800" dirty="0" smtClean="0"/>
              <a:t>A customer who pays for admissions in the afternoon can come back in the evening for $2</a:t>
            </a:r>
          </a:p>
          <a:p>
            <a:pPr>
              <a:buFont typeface="Arial" pitchFamily="34" charset="0"/>
              <a:buChar char="•"/>
            </a:pPr>
            <a:r>
              <a:rPr lang="en-US" sz="2800" dirty="0"/>
              <a:t> </a:t>
            </a:r>
            <a:r>
              <a:rPr lang="en-US" sz="2800" dirty="0" smtClean="0"/>
              <a:t>Ask the customer if they would like their splash back ticket.</a:t>
            </a:r>
          </a:p>
          <a:p>
            <a:pPr>
              <a:buFont typeface="Arial" pitchFamily="34" charset="0"/>
              <a:buChar char="•"/>
            </a:pPr>
            <a:r>
              <a:rPr lang="en-US" sz="2800" dirty="0" smtClean="0"/>
              <a:t>Give a stamped &amp; filled out splash back coupon.</a:t>
            </a:r>
            <a:endParaRPr lang="en-US" sz="2800" dirty="0"/>
          </a:p>
          <a:p>
            <a:pPr>
              <a:buFont typeface="Arial" pitchFamily="34" charset="0"/>
              <a:buChar char="•"/>
            </a:pPr>
            <a:r>
              <a:rPr lang="en-US" sz="2800" dirty="0" smtClean="0"/>
              <a:t> Valid only on the date of issue at the location indicated on the coupon/receipt for the same or fewer number of people.</a:t>
            </a:r>
          </a:p>
        </p:txBody>
      </p:sp>
      <p:pic>
        <p:nvPicPr>
          <p:cNvPr id="6" name="Picture 5"/>
          <p:cNvPicPr/>
          <p:nvPr/>
        </p:nvPicPr>
        <p:blipFill>
          <a:blip r:embed="rId5"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7" name="Straight Connector 6"/>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8" name="Picture 7" descr="CITYCMYK.gif"/>
          <p:cNvPicPr>
            <a:picLocks noChangeAspect="1"/>
          </p:cNvPicPr>
          <p:nvPr/>
        </p:nvPicPr>
        <p:blipFill>
          <a:blip r:embed="rId6"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75000"/>
                  </a:schemeClr>
                </a:solidFill>
              </a:rPr>
              <a:t>           ACTI-Pass</a:t>
            </a:r>
            <a:endParaRPr lang="en-CA" b="1" dirty="0">
              <a:solidFill>
                <a:schemeClr val="tx2">
                  <a:lumMod val="75000"/>
                </a:schemeClr>
              </a:solidFill>
            </a:endParaRPr>
          </a:p>
        </p:txBody>
      </p:sp>
      <p:sp>
        <p:nvSpPr>
          <p:cNvPr id="5" name="TextBox 4"/>
          <p:cNvSpPr txBox="1"/>
          <p:nvPr/>
        </p:nvSpPr>
        <p:spPr>
          <a:xfrm>
            <a:off x="152400" y="1676400"/>
            <a:ext cx="8839200" cy="3970318"/>
          </a:xfrm>
          <a:prstGeom prst="rect">
            <a:avLst/>
          </a:prstGeom>
          <a:noFill/>
        </p:spPr>
        <p:txBody>
          <a:bodyPr wrap="square" rtlCol="0">
            <a:spAutoFit/>
          </a:bodyPr>
          <a:lstStyle/>
          <a:p>
            <a:pPr>
              <a:buFont typeface="Arial" pitchFamily="34" charset="0"/>
              <a:buChar char="•"/>
            </a:pPr>
            <a:r>
              <a:rPr lang="en-US" sz="2800" dirty="0"/>
              <a:t> </a:t>
            </a:r>
            <a:r>
              <a:rPr lang="en-US" sz="2800" dirty="0" smtClean="0"/>
              <a:t>Program for </a:t>
            </a:r>
            <a:r>
              <a:rPr lang="en-US" sz="2800" dirty="0"/>
              <a:t>g</a:t>
            </a:r>
            <a:r>
              <a:rPr lang="en-US" sz="2800" dirty="0" smtClean="0"/>
              <a:t>rade 5 students who have completed the registration process.</a:t>
            </a:r>
          </a:p>
          <a:p>
            <a:pPr>
              <a:buFont typeface="Arial" pitchFamily="34" charset="0"/>
              <a:buChar char="•"/>
            </a:pPr>
            <a:r>
              <a:rPr lang="en-US" sz="2800" dirty="0"/>
              <a:t> </a:t>
            </a:r>
            <a:r>
              <a:rPr lang="en-US" sz="2800" dirty="0" smtClean="0"/>
              <a:t>This is a research study with Western University, so accuracy is strongly encouraged.</a:t>
            </a:r>
          </a:p>
          <a:p>
            <a:pPr>
              <a:buFont typeface="Arial" pitchFamily="34" charset="0"/>
              <a:buChar char="•"/>
            </a:pPr>
            <a:r>
              <a:rPr lang="en-US" sz="2800" dirty="0" smtClean="0"/>
              <a:t> We must make a pass for them, using the ACTI-Pass plan option.</a:t>
            </a:r>
          </a:p>
          <a:p>
            <a:pPr>
              <a:buFont typeface="Arial" pitchFamily="34" charset="0"/>
              <a:buChar char="•"/>
            </a:pPr>
            <a:r>
              <a:rPr lang="en-US" sz="2800" dirty="0"/>
              <a:t> Acquire a photo for their account, and issue them a </a:t>
            </a:r>
            <a:r>
              <a:rPr lang="en-US" sz="2800" dirty="0" smtClean="0"/>
              <a:t>key tag.</a:t>
            </a:r>
            <a:endParaRPr lang="en-US" sz="2800" dirty="0"/>
          </a:p>
          <a:p>
            <a:endParaRPr lang="en-US" sz="2800" dirty="0" smtClean="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7" name="Straight Connector 6"/>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8" name="Picture 7"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3" name="Picture 2"/>
          <p:cNvPicPr>
            <a:picLocks noChangeAspect="1"/>
          </p:cNvPicPr>
          <p:nvPr/>
        </p:nvPicPr>
        <p:blipFill>
          <a:blip r:embed="rId4"/>
          <a:stretch>
            <a:fillRect/>
          </a:stretch>
        </p:blipFill>
        <p:spPr>
          <a:xfrm>
            <a:off x="116732" y="74458"/>
            <a:ext cx="3007468" cy="1449542"/>
          </a:xfrm>
          <a:prstGeom prst="rect">
            <a:avLst/>
          </a:prstGeom>
        </p:spPr>
      </p:pic>
    </p:spTree>
    <p:extLst>
      <p:ext uri="{BB962C8B-B14F-4D97-AF65-F5344CB8AC3E}">
        <p14:creationId xmlns:p14="http://schemas.microsoft.com/office/powerpoint/2010/main" val="387750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75000"/>
                  </a:schemeClr>
                </a:solidFill>
              </a:rPr>
              <a:t>           ACTI-Pass</a:t>
            </a:r>
            <a:endParaRPr lang="en-CA" b="1" dirty="0">
              <a:solidFill>
                <a:schemeClr val="tx2">
                  <a:lumMod val="75000"/>
                </a:schemeClr>
              </a:solidFill>
            </a:endParaRPr>
          </a:p>
        </p:txBody>
      </p:sp>
      <p:sp>
        <p:nvSpPr>
          <p:cNvPr id="5" name="TextBox 4"/>
          <p:cNvSpPr txBox="1"/>
          <p:nvPr/>
        </p:nvSpPr>
        <p:spPr>
          <a:xfrm>
            <a:off x="152400" y="1676400"/>
            <a:ext cx="8839200"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Provides </a:t>
            </a:r>
            <a:r>
              <a:rPr lang="en-US" sz="2800" dirty="0"/>
              <a:t>free admission to </a:t>
            </a:r>
            <a:r>
              <a:rPr lang="en-US" sz="2800" dirty="0" smtClean="0"/>
              <a:t>our </a:t>
            </a:r>
            <a:r>
              <a:rPr lang="en-US" sz="2800" dirty="0"/>
              <a:t>recreational </a:t>
            </a:r>
            <a:r>
              <a:rPr lang="en-US" sz="2800" dirty="0" smtClean="0"/>
              <a:t>swims.</a:t>
            </a:r>
          </a:p>
          <a:p>
            <a:pPr marL="457200" indent="-457200">
              <a:buFont typeface="Arial" panose="020B0604020202020204" pitchFamily="34" charset="0"/>
              <a:buChar char="•"/>
            </a:pPr>
            <a:r>
              <a:rPr lang="en-US" sz="2800" dirty="0" smtClean="0"/>
              <a:t>Valid for the person registered and a +1 complimentary admission for a guest.</a:t>
            </a:r>
          </a:p>
          <a:p>
            <a:pPr marL="457200" indent="-457200">
              <a:buFont typeface="Arial" panose="020B0604020202020204" pitchFamily="34" charset="0"/>
              <a:buChar char="•"/>
            </a:pPr>
            <a:r>
              <a:rPr lang="en-US" sz="2800" dirty="0" smtClean="0"/>
              <a:t>The registered pass is entered through Pass Validation</a:t>
            </a:r>
          </a:p>
          <a:p>
            <a:pPr marL="457200" indent="-457200">
              <a:buFont typeface="Arial" panose="020B0604020202020204" pitchFamily="34" charset="0"/>
              <a:buChar char="•"/>
            </a:pPr>
            <a:r>
              <a:rPr lang="en-US" sz="2800" dirty="0" smtClean="0"/>
              <a:t>The guest is entered through Point of Sale as a complimentary pass.</a:t>
            </a:r>
          </a:p>
          <a:p>
            <a:pPr marL="457200" indent="-457200">
              <a:buFont typeface="Arial" panose="020B0604020202020204" pitchFamily="34" charset="0"/>
              <a:buChar char="•"/>
            </a:pPr>
            <a:r>
              <a:rPr lang="en-US" sz="2800" dirty="0" smtClean="0"/>
              <a:t>Standard admission policies still apply.</a:t>
            </a:r>
            <a:endParaRPr lang="en-US" sz="2800"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7" name="Straight Connector 6"/>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8" name="Picture 7"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9" name="Picture 8"/>
          <p:cNvPicPr>
            <a:picLocks noChangeAspect="1"/>
          </p:cNvPicPr>
          <p:nvPr/>
        </p:nvPicPr>
        <p:blipFill>
          <a:blip r:embed="rId4"/>
          <a:stretch>
            <a:fillRect/>
          </a:stretch>
        </p:blipFill>
        <p:spPr>
          <a:xfrm>
            <a:off x="116732" y="74458"/>
            <a:ext cx="3007468" cy="1449542"/>
          </a:xfrm>
          <a:prstGeom prst="rect">
            <a:avLst/>
          </a:prstGeom>
        </p:spPr>
      </p:pic>
    </p:spTree>
    <p:extLst>
      <p:ext uri="{BB962C8B-B14F-4D97-AF65-F5344CB8AC3E}">
        <p14:creationId xmlns:p14="http://schemas.microsoft.com/office/powerpoint/2010/main" val="406396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75000"/>
                  </a:schemeClr>
                </a:solidFill>
              </a:rPr>
              <a:t>Camps</a:t>
            </a:r>
            <a:endParaRPr lang="en-CA" b="1" dirty="0">
              <a:solidFill>
                <a:schemeClr val="tx2">
                  <a:lumMod val="75000"/>
                </a:schemeClr>
              </a:solidFill>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7" name="Straight Connector 6"/>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8" name="Picture 7" descr="CITYCMYK.gif"/>
          <p:cNvPicPr>
            <a:picLocks noChangeAspect="1"/>
          </p:cNvPicPr>
          <p:nvPr/>
        </p:nvPicPr>
        <p:blipFill>
          <a:blip r:embed="rId3" cstate="print"/>
          <a:stretch>
            <a:fillRect/>
          </a:stretch>
        </p:blipFill>
        <p:spPr>
          <a:xfrm>
            <a:off x="8489497" y="6172200"/>
            <a:ext cx="502103" cy="656447"/>
          </a:xfrm>
          <a:prstGeom prst="rect">
            <a:avLst/>
          </a:prstGeom>
        </p:spPr>
      </p:pic>
    </p:spTree>
    <p:extLst>
      <p:ext uri="{BB962C8B-B14F-4D97-AF65-F5344CB8AC3E}">
        <p14:creationId xmlns:p14="http://schemas.microsoft.com/office/powerpoint/2010/main" val="13256855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CA" b="1" dirty="0">
                <a:solidFill>
                  <a:schemeClr val="tx2">
                    <a:lumMod val="75000"/>
                  </a:schemeClr>
                </a:solidFill>
              </a:rPr>
              <a:t>Hold Up Procedures</a:t>
            </a:r>
          </a:p>
        </p:txBody>
      </p:sp>
      <p:sp>
        <p:nvSpPr>
          <p:cNvPr id="21507" name="Rectangle 3"/>
          <p:cNvSpPr>
            <a:spLocks noGrp="1" noChangeArrowheads="1"/>
          </p:cNvSpPr>
          <p:nvPr>
            <p:ph type="body" idx="1"/>
          </p:nvPr>
        </p:nvSpPr>
        <p:spPr>
          <a:xfrm>
            <a:off x="457200" y="1447800"/>
            <a:ext cx="8229600" cy="4724400"/>
          </a:xfrm>
        </p:spPr>
        <p:txBody>
          <a:bodyPr>
            <a:noAutofit/>
          </a:bodyPr>
          <a:lstStyle/>
          <a:p>
            <a:pPr>
              <a:lnSpc>
                <a:spcPct val="90000"/>
              </a:lnSpc>
            </a:pPr>
            <a:r>
              <a:rPr lang="en-CA" sz="2400" dirty="0"/>
              <a:t>If you are ever confronted by anyone threatening you demanding money – hand it over </a:t>
            </a:r>
            <a:r>
              <a:rPr lang="en-CA" sz="2400" dirty="0" smtClean="0"/>
              <a:t>immediately</a:t>
            </a:r>
            <a:endParaRPr lang="en-CA" sz="2400" dirty="0"/>
          </a:p>
          <a:p>
            <a:pPr>
              <a:lnSpc>
                <a:spcPct val="90000"/>
              </a:lnSpc>
            </a:pPr>
            <a:r>
              <a:rPr lang="en-CA" sz="2400" dirty="0"/>
              <a:t>Your safety is the paramount </a:t>
            </a:r>
            <a:r>
              <a:rPr lang="en-CA" sz="2400" dirty="0" smtClean="0"/>
              <a:t>concern</a:t>
            </a:r>
            <a:endParaRPr lang="en-CA" sz="2400" dirty="0"/>
          </a:p>
          <a:p>
            <a:pPr>
              <a:lnSpc>
                <a:spcPct val="90000"/>
              </a:lnSpc>
            </a:pPr>
            <a:r>
              <a:rPr lang="en-CA" sz="2400" dirty="0"/>
              <a:t>Do not attempt to stall, resist or overpower the person in any </a:t>
            </a:r>
            <a:r>
              <a:rPr lang="en-CA" sz="2400" dirty="0" smtClean="0"/>
              <a:t>way</a:t>
            </a:r>
            <a:endParaRPr lang="en-CA" sz="2400" dirty="0"/>
          </a:p>
          <a:p>
            <a:pPr>
              <a:lnSpc>
                <a:spcPct val="90000"/>
              </a:lnSpc>
            </a:pPr>
            <a:r>
              <a:rPr lang="en-CA" sz="2400" dirty="0"/>
              <a:t>As soon as it is safe, call 911</a:t>
            </a:r>
            <a:r>
              <a:rPr lang="en-CA" sz="2400" dirty="0" smtClean="0"/>
              <a:t>. Inform </a:t>
            </a:r>
            <a:r>
              <a:rPr lang="en-CA" sz="2400" dirty="0"/>
              <a:t>the operator that you have been held </a:t>
            </a:r>
            <a:r>
              <a:rPr lang="en-CA" sz="2400" dirty="0" smtClean="0"/>
              <a:t>up. </a:t>
            </a:r>
            <a:r>
              <a:rPr lang="en-CA" sz="2400" dirty="0"/>
              <a:t>Do not hang up the line until </a:t>
            </a:r>
            <a:r>
              <a:rPr lang="en-CA" sz="2400" dirty="0" smtClean="0"/>
              <a:t>instructed.</a:t>
            </a:r>
            <a:endParaRPr lang="en-CA" sz="2400" dirty="0"/>
          </a:p>
          <a:p>
            <a:pPr>
              <a:lnSpc>
                <a:spcPct val="90000"/>
              </a:lnSpc>
            </a:pPr>
            <a:r>
              <a:rPr lang="en-CA" sz="2400" dirty="0"/>
              <a:t>Call a Manager immediately. You are given </a:t>
            </a:r>
            <a:r>
              <a:rPr lang="en-CA" sz="2400" dirty="0" smtClean="0"/>
              <a:t>information in </a:t>
            </a:r>
            <a:r>
              <a:rPr lang="en-CA" sz="2400" dirty="0"/>
              <a:t>your Cashier Manual on things to note down immediately after the event.  Make yourself familiar with </a:t>
            </a:r>
            <a:r>
              <a:rPr lang="en-CA" sz="2400" dirty="0" smtClean="0"/>
              <a:t>these.</a:t>
            </a:r>
            <a:endParaRPr lang="en-CA" sz="2400"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4"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fade">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fade">
                                      <p:cBhvr>
                                        <p:cTn id="12" dur="500"/>
                                        <p:tgtEl>
                                          <p:spTgt spid="21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Effect transition="in" filter="fade">
                                      <p:cBhvr>
                                        <p:cTn id="17" dur="500"/>
                                        <p:tgtEl>
                                          <p:spTgt spid="21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507">
                                            <p:txEl>
                                              <p:pRg st="3" end="3"/>
                                            </p:txEl>
                                          </p:spTgt>
                                        </p:tgtEl>
                                        <p:attrNameLst>
                                          <p:attrName>style.visibility</p:attrName>
                                        </p:attrNameLst>
                                      </p:cBhvr>
                                      <p:to>
                                        <p:strVal val="visible"/>
                                      </p:to>
                                    </p:set>
                                    <p:animEffect transition="in" filter="fade">
                                      <p:cBhvr>
                                        <p:cTn id="22" dur="500"/>
                                        <p:tgtEl>
                                          <p:spTgt spid="21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507">
                                            <p:txEl>
                                              <p:pRg st="4" end="4"/>
                                            </p:txEl>
                                          </p:spTgt>
                                        </p:tgtEl>
                                        <p:attrNameLst>
                                          <p:attrName>style.visibility</p:attrName>
                                        </p:attrNameLst>
                                      </p:cBhvr>
                                      <p:to>
                                        <p:strVal val="visible"/>
                                      </p:to>
                                    </p:set>
                                    <p:animEffect transition="in" filter="fade">
                                      <p:cBhvr>
                                        <p:cTn id="27" dur="500"/>
                                        <p:tgtEl>
                                          <p:spTgt spid="21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ctrTitle"/>
          </p:nvPr>
        </p:nvSpPr>
        <p:spPr/>
        <p:txBody>
          <a:bodyPr/>
          <a:lstStyle/>
          <a:p>
            <a:r>
              <a:rPr lang="en-CA" b="1" dirty="0">
                <a:solidFill>
                  <a:schemeClr val="tx2">
                    <a:lumMod val="75000"/>
                  </a:schemeClr>
                </a:solidFill>
              </a:rPr>
              <a:t>You have the Team you need in place to support you…</a:t>
            </a:r>
          </a:p>
        </p:txBody>
      </p:sp>
      <p:sp>
        <p:nvSpPr>
          <p:cNvPr id="22533" name="Rectangle 5"/>
          <p:cNvSpPr>
            <a:spLocks noGrp="1" noChangeArrowheads="1"/>
          </p:cNvSpPr>
          <p:nvPr>
            <p:ph type="subTitle" idx="1"/>
          </p:nvPr>
        </p:nvSpPr>
        <p:spPr/>
        <p:txBody>
          <a:bodyPr/>
          <a:lstStyle/>
          <a:p>
            <a:r>
              <a:rPr lang="en-CA" dirty="0"/>
              <a:t>If you are unsure of anything, the answer is a simple phone call away.</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75000"/>
                  </a:schemeClr>
                </a:solidFill>
              </a:rPr>
              <a:t>Cashing Off</a:t>
            </a:r>
            <a:endParaRPr lang="en-CA" b="1" dirty="0">
              <a:solidFill>
                <a:schemeClr val="tx2">
                  <a:lumMod val="75000"/>
                </a:schemeClr>
              </a:solidFill>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6" name="Straight Connector 5"/>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7" name="Picture 6"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8" name="Content Placeholder 7"/>
          <p:cNvSpPr>
            <a:spLocks noGrp="1"/>
          </p:cNvSpPr>
          <p:nvPr>
            <p:ph idx="1"/>
          </p:nvPr>
        </p:nvSpPr>
        <p:spPr/>
        <p:txBody>
          <a:bodyPr/>
          <a:lstStyle/>
          <a:p>
            <a:pPr lvl="0"/>
            <a:r>
              <a:rPr lang="en-US" dirty="0" smtClean="0"/>
              <a:t>Print a Drawer Balance Report	</a:t>
            </a:r>
            <a:endParaRPr lang="en-CA" dirty="0" smtClean="0"/>
          </a:p>
          <a:p>
            <a:pPr lvl="0"/>
            <a:r>
              <a:rPr lang="en-US" dirty="0" smtClean="0"/>
              <a:t>Remove float from cash.  Place remaining cash in a deposit envelope</a:t>
            </a:r>
            <a:endParaRPr lang="en-CA" dirty="0" smtClean="0"/>
          </a:p>
          <a:p>
            <a:pPr lvl="0"/>
            <a:r>
              <a:rPr lang="en-US" dirty="0" smtClean="0"/>
              <a:t>Staple:  Receipts, DBR &amp; envelope flap</a:t>
            </a:r>
            <a:endParaRPr lang="en-CA" dirty="0" smtClean="0"/>
          </a:p>
          <a:p>
            <a:pPr lvl="0"/>
            <a:r>
              <a:rPr lang="en-US" dirty="0" smtClean="0"/>
              <a:t>Place in balancing folder</a:t>
            </a:r>
            <a:endParaRPr lang="en-CA" dirty="0" smtClean="0"/>
          </a:p>
          <a:p>
            <a:endParaRPr lang="en-CA"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228600"/>
            <a:ext cx="4652297" cy="64770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3200400"/>
            <a:ext cx="1371600" cy="762000"/>
          </a:xfrm>
          <a:prstGeom prst="rect">
            <a:avLst/>
          </a:prstGeom>
          <a:solidFill>
            <a:srgbClr val="00B0F0">
              <a:alpha val="20000"/>
            </a:srgbClr>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p:cNvSpPr/>
          <p:nvPr/>
        </p:nvSpPr>
        <p:spPr>
          <a:xfrm>
            <a:off x="685800" y="1828800"/>
            <a:ext cx="2743200" cy="1524000"/>
          </a:xfrm>
          <a:prstGeom prst="rect">
            <a:avLst/>
          </a:prstGeom>
          <a:solidFill>
            <a:srgbClr val="FF0000">
              <a:alpha val="20000"/>
            </a:srgbClr>
          </a:solidFill>
          <a:ln>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715062" y="5638800"/>
            <a:ext cx="2713938" cy="228600"/>
          </a:xfrm>
          <a:prstGeom prst="rect">
            <a:avLst/>
          </a:prstGeom>
          <a:solidFill>
            <a:srgbClr val="92D050">
              <a:alpha val="20000"/>
            </a:srgbClr>
          </a:solidFill>
          <a:ln>
            <a:solidFill>
              <a:srgbClr val="00B0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3505200" y="5486400"/>
            <a:ext cx="1371600" cy="762000"/>
          </a:xfrm>
          <a:prstGeom prst="rect">
            <a:avLst/>
          </a:prstGeom>
          <a:solidFill>
            <a:srgbClr val="FFFF00">
              <a:alpha val="20000"/>
            </a:srgbClr>
          </a:solidFill>
          <a:ln>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 name="Group 31"/>
          <p:cNvGrpSpPr/>
          <p:nvPr/>
        </p:nvGrpSpPr>
        <p:grpSpPr>
          <a:xfrm>
            <a:off x="3429000" y="587829"/>
            <a:ext cx="4953000" cy="2002971"/>
            <a:chOff x="3429000" y="587829"/>
            <a:chExt cx="4953000" cy="2002971"/>
          </a:xfrm>
        </p:grpSpPr>
        <p:cxnSp>
          <p:nvCxnSpPr>
            <p:cNvPr id="8" name="Straight Connector 7"/>
            <p:cNvCxnSpPr>
              <a:stCxn id="4" idx="3"/>
              <a:endCxn id="12" idx="1"/>
            </p:cNvCxnSpPr>
            <p:nvPr/>
          </p:nvCxnSpPr>
          <p:spPr>
            <a:xfrm flipV="1">
              <a:off x="3429000" y="772495"/>
              <a:ext cx="2362200" cy="1818305"/>
            </a:xfrm>
            <a:prstGeom prst="line">
              <a:avLst/>
            </a:prstGeom>
            <a:ln w="19050">
              <a:solidFill>
                <a:srgbClr val="FF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91200" y="587829"/>
              <a:ext cx="2590800" cy="369332"/>
            </a:xfrm>
            <a:prstGeom prst="rect">
              <a:avLst/>
            </a:prstGeom>
            <a:noFill/>
            <a:ln w="19050">
              <a:solidFill>
                <a:srgbClr val="FF0000"/>
              </a:solidFill>
            </a:ln>
          </p:spPr>
          <p:txBody>
            <a:bodyPr wrap="square" rtlCol="0">
              <a:spAutoFit/>
            </a:bodyPr>
            <a:lstStyle/>
            <a:p>
              <a:pPr algn="ctr"/>
              <a:r>
                <a:rPr lang="en-US" b="1" dirty="0" smtClean="0"/>
                <a:t>ROLLED COINS ONLY</a:t>
              </a:r>
              <a:endParaRPr lang="en-CA" b="1" dirty="0"/>
            </a:p>
          </p:txBody>
        </p:sp>
      </p:grpSp>
      <p:grpSp>
        <p:nvGrpSpPr>
          <p:cNvPr id="9" name="Group 30"/>
          <p:cNvGrpSpPr/>
          <p:nvPr/>
        </p:nvGrpSpPr>
        <p:grpSpPr>
          <a:xfrm>
            <a:off x="4876800" y="2676044"/>
            <a:ext cx="3810000" cy="976310"/>
            <a:chOff x="4876800" y="2676044"/>
            <a:chExt cx="3810000" cy="976310"/>
          </a:xfrm>
        </p:grpSpPr>
        <p:cxnSp>
          <p:nvCxnSpPr>
            <p:cNvPr id="17" name="Straight Connector 16"/>
            <p:cNvCxnSpPr>
              <a:endCxn id="20" idx="1"/>
            </p:cNvCxnSpPr>
            <p:nvPr/>
          </p:nvCxnSpPr>
          <p:spPr>
            <a:xfrm flipV="1">
              <a:off x="4876800" y="2860710"/>
              <a:ext cx="1143000" cy="791644"/>
            </a:xfrm>
            <a:prstGeom prst="line">
              <a:avLst/>
            </a:prstGeom>
            <a:ln w="19050">
              <a:solidFill>
                <a:srgbClr val="00B0F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019800" y="2676044"/>
              <a:ext cx="2667000" cy="369332"/>
            </a:xfrm>
            <a:prstGeom prst="rect">
              <a:avLst/>
            </a:prstGeom>
            <a:noFill/>
            <a:ln w="19050">
              <a:solidFill>
                <a:srgbClr val="00B0F0"/>
              </a:solidFill>
            </a:ln>
          </p:spPr>
          <p:txBody>
            <a:bodyPr wrap="square" rtlCol="0">
              <a:spAutoFit/>
            </a:bodyPr>
            <a:lstStyle/>
            <a:p>
              <a:pPr algn="ctr"/>
              <a:r>
                <a:rPr lang="en-US" b="1" dirty="0" smtClean="0"/>
                <a:t>PUT SHIFT (AFT/EVE)</a:t>
              </a:r>
              <a:endParaRPr lang="en-CA" b="1" dirty="0"/>
            </a:p>
          </p:txBody>
        </p:sp>
      </p:grpSp>
      <p:grpSp>
        <p:nvGrpSpPr>
          <p:cNvPr id="10" name="Group 32"/>
          <p:cNvGrpSpPr/>
          <p:nvPr/>
        </p:nvGrpSpPr>
        <p:grpSpPr>
          <a:xfrm>
            <a:off x="2823497" y="3918857"/>
            <a:ext cx="5863303" cy="1719943"/>
            <a:chOff x="2823497" y="3918857"/>
            <a:chExt cx="5863303" cy="1719943"/>
          </a:xfrm>
        </p:grpSpPr>
        <p:cxnSp>
          <p:nvCxnSpPr>
            <p:cNvPr id="21" name="Straight Connector 20"/>
            <p:cNvCxnSpPr/>
            <p:nvPr/>
          </p:nvCxnSpPr>
          <p:spPr>
            <a:xfrm flipV="1">
              <a:off x="2823497" y="4180113"/>
              <a:ext cx="2967703" cy="1458687"/>
            </a:xfrm>
            <a:prstGeom prst="line">
              <a:avLst/>
            </a:prstGeom>
            <a:ln w="19050">
              <a:solidFill>
                <a:srgbClr val="00B05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91200" y="3918857"/>
              <a:ext cx="2895600" cy="646331"/>
            </a:xfrm>
            <a:prstGeom prst="rect">
              <a:avLst/>
            </a:prstGeom>
            <a:noFill/>
            <a:ln w="19050">
              <a:solidFill>
                <a:srgbClr val="00B050"/>
              </a:solidFill>
            </a:ln>
          </p:spPr>
          <p:txBody>
            <a:bodyPr wrap="square" rtlCol="0">
              <a:spAutoFit/>
            </a:bodyPr>
            <a:lstStyle/>
            <a:p>
              <a:pPr algn="ctr"/>
              <a:r>
                <a:rPr lang="en-US" b="1" dirty="0" smtClean="0"/>
                <a:t>FOR POS SALES (admissions, books, passes, etc.)</a:t>
              </a:r>
              <a:endParaRPr lang="en-CA" b="1" dirty="0"/>
            </a:p>
          </p:txBody>
        </p:sp>
      </p:grpSp>
      <p:grpSp>
        <p:nvGrpSpPr>
          <p:cNvPr id="11" name="Group 33"/>
          <p:cNvGrpSpPr/>
          <p:nvPr/>
        </p:nvGrpSpPr>
        <p:grpSpPr>
          <a:xfrm>
            <a:off x="4876800" y="5562629"/>
            <a:ext cx="3657600" cy="471993"/>
            <a:chOff x="4876800" y="5562629"/>
            <a:chExt cx="3657600" cy="471993"/>
          </a:xfrm>
        </p:grpSpPr>
        <p:cxnSp>
          <p:nvCxnSpPr>
            <p:cNvPr id="25" name="Straight Connector 24"/>
            <p:cNvCxnSpPr/>
            <p:nvPr/>
          </p:nvCxnSpPr>
          <p:spPr>
            <a:xfrm flipV="1">
              <a:off x="4876800" y="5753100"/>
              <a:ext cx="1066800" cy="281522"/>
            </a:xfrm>
            <a:prstGeom prst="line">
              <a:avLst/>
            </a:prstGeom>
            <a:ln w="19050">
              <a:solidFill>
                <a:srgbClr val="FFFF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43600" y="5562629"/>
              <a:ext cx="2590800" cy="369332"/>
            </a:xfrm>
            <a:prstGeom prst="rect">
              <a:avLst/>
            </a:prstGeom>
            <a:solidFill>
              <a:schemeClr val="bg1"/>
            </a:solidFill>
            <a:ln w="19050">
              <a:solidFill>
                <a:srgbClr val="FFFF00"/>
              </a:solidFill>
            </a:ln>
          </p:spPr>
          <p:txBody>
            <a:bodyPr wrap="square" rtlCol="0">
              <a:spAutoFit/>
            </a:bodyPr>
            <a:lstStyle/>
            <a:p>
              <a:pPr algn="ctr"/>
              <a:r>
                <a:rPr lang="en-US" b="1" dirty="0" smtClean="0"/>
                <a:t>WRITE DATE ABOVE</a:t>
              </a:r>
              <a:endParaRPr lang="en-CA" b="1" dirty="0"/>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US" sz="6600" b="1" dirty="0" smtClean="0">
                <a:solidFill>
                  <a:schemeClr val="tx2">
                    <a:lumMod val="75000"/>
                  </a:schemeClr>
                </a:solidFill>
              </a:rPr>
              <a:t>Policies</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75000"/>
                  </a:schemeClr>
                </a:solidFill>
              </a:rPr>
              <a:t>Over/Short</a:t>
            </a:r>
            <a:endParaRPr lang="en-CA" b="1" dirty="0">
              <a:solidFill>
                <a:schemeClr val="tx2">
                  <a:lumMod val="75000"/>
                </a:schemeClr>
              </a:solidFill>
            </a:endParaRPr>
          </a:p>
        </p:txBody>
      </p:sp>
      <p:graphicFrame>
        <p:nvGraphicFramePr>
          <p:cNvPr id="4" name="Content Placeholder 3"/>
          <p:cNvGraphicFramePr>
            <a:graphicFrameLocks noGrp="1"/>
          </p:cNvGraphicFramePr>
          <p:nvPr>
            <p:ph idx="1"/>
          </p:nvPr>
        </p:nvGraphicFramePr>
        <p:xfrm>
          <a:off x="457200" y="1676400"/>
          <a:ext cx="8229600"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a:blip r:embed="rId7"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6" name="Straight Connector 5"/>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7" name="Picture 6" descr="CITYCMYK.gif"/>
          <p:cNvPicPr>
            <a:picLocks noChangeAspect="1"/>
          </p:cNvPicPr>
          <p:nvPr/>
        </p:nvPicPr>
        <p:blipFill>
          <a:blip r:embed="rId8" cstate="print"/>
          <a:stretch>
            <a:fillRect/>
          </a:stretch>
        </p:blipFill>
        <p:spPr>
          <a:xfrm>
            <a:off x="8489497" y="6172200"/>
            <a:ext cx="502103" cy="656447"/>
          </a:xfrm>
          <a:prstGeom prst="rect">
            <a:avLst/>
          </a:prstGeom>
        </p:spPr>
      </p:pic>
    </p:spTree>
    <p:extLst>
      <p:ext uri="{BB962C8B-B14F-4D97-AF65-F5344CB8AC3E}">
        <p14:creationId xmlns:p14="http://schemas.microsoft.com/office/powerpoint/2010/main" val="198321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F12CE598-F1F5-4A17-AEAE-B5A2488A032C}"/>
                                            </p:graphicEl>
                                          </p:spTgt>
                                        </p:tgtEl>
                                        <p:attrNameLst>
                                          <p:attrName>style.visibility</p:attrName>
                                        </p:attrNameLst>
                                      </p:cBhvr>
                                      <p:to>
                                        <p:strVal val="visible"/>
                                      </p:to>
                                    </p:set>
                                    <p:animEffect transition="in" filter="fade">
                                      <p:cBhvr>
                                        <p:cTn id="7" dur="1000"/>
                                        <p:tgtEl>
                                          <p:spTgt spid="4">
                                            <p:graphicEl>
                                              <a:dgm id="{F12CE598-F1F5-4A17-AEAE-B5A2488A032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38B711C8-58B9-41E6-8D68-D655B37486E1}"/>
                                            </p:graphicEl>
                                          </p:spTgt>
                                        </p:tgtEl>
                                        <p:attrNameLst>
                                          <p:attrName>style.visibility</p:attrName>
                                        </p:attrNameLst>
                                      </p:cBhvr>
                                      <p:to>
                                        <p:strVal val="visible"/>
                                      </p:to>
                                    </p:set>
                                    <p:animEffect transition="in" filter="fade">
                                      <p:cBhvr>
                                        <p:cTn id="12" dur="1000"/>
                                        <p:tgtEl>
                                          <p:spTgt spid="4">
                                            <p:graphicEl>
                                              <a:dgm id="{38B711C8-58B9-41E6-8D68-D655B37486E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4E5C58DF-35D3-4F23-9396-29C90BAA3247}"/>
                                            </p:graphicEl>
                                          </p:spTgt>
                                        </p:tgtEl>
                                        <p:attrNameLst>
                                          <p:attrName>style.visibility</p:attrName>
                                        </p:attrNameLst>
                                      </p:cBhvr>
                                      <p:to>
                                        <p:strVal val="visible"/>
                                      </p:to>
                                    </p:set>
                                    <p:animEffect transition="in" filter="fade">
                                      <p:cBhvr>
                                        <p:cTn id="17" dur="1000"/>
                                        <p:tgtEl>
                                          <p:spTgt spid="4">
                                            <p:graphicEl>
                                              <a:dgm id="{4E5C58DF-35D3-4F23-9396-29C90BAA324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A5EDCC90-4BB0-45D6-BEC8-3C63BCADD55E}"/>
                                            </p:graphicEl>
                                          </p:spTgt>
                                        </p:tgtEl>
                                        <p:attrNameLst>
                                          <p:attrName>style.visibility</p:attrName>
                                        </p:attrNameLst>
                                      </p:cBhvr>
                                      <p:to>
                                        <p:strVal val="visible"/>
                                      </p:to>
                                    </p:set>
                                    <p:animEffect transition="in" filter="fade">
                                      <p:cBhvr>
                                        <p:cTn id="22" dur="1000"/>
                                        <p:tgtEl>
                                          <p:spTgt spid="4">
                                            <p:graphicEl>
                                              <a:dgm id="{A5EDCC90-4BB0-45D6-BEC8-3C63BCADD55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1087186D-0A49-4F63-BEA9-E4B889DDA0E4}"/>
                                            </p:graphicEl>
                                          </p:spTgt>
                                        </p:tgtEl>
                                        <p:attrNameLst>
                                          <p:attrName>style.visibility</p:attrName>
                                        </p:attrNameLst>
                                      </p:cBhvr>
                                      <p:to>
                                        <p:strVal val="visible"/>
                                      </p:to>
                                    </p:set>
                                    <p:animEffect transition="in" filter="fade">
                                      <p:cBhvr>
                                        <p:cTn id="27" dur="1000"/>
                                        <p:tgtEl>
                                          <p:spTgt spid="4">
                                            <p:graphicEl>
                                              <a:dgm id="{1087186D-0A49-4F63-BEA9-E4B889DDA0E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63C40339-8610-4C0B-A29B-AB08A7E8D0F8}"/>
                                            </p:graphicEl>
                                          </p:spTgt>
                                        </p:tgtEl>
                                        <p:attrNameLst>
                                          <p:attrName>style.visibility</p:attrName>
                                        </p:attrNameLst>
                                      </p:cBhvr>
                                      <p:to>
                                        <p:strVal val="visible"/>
                                      </p:to>
                                    </p:set>
                                    <p:animEffect transition="in" filter="fade">
                                      <p:cBhvr>
                                        <p:cTn id="32" dur="1000"/>
                                        <p:tgtEl>
                                          <p:spTgt spid="4">
                                            <p:graphicEl>
                                              <a:dgm id="{63C40339-8610-4C0B-A29B-AB08A7E8D0F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26651"/>
            <a:ext cx="7772400" cy="1470025"/>
          </a:xfrm>
        </p:spPr>
        <p:txBody>
          <a:bodyPr>
            <a:normAutofit/>
          </a:bodyPr>
          <a:lstStyle/>
          <a:p>
            <a:r>
              <a:rPr lang="en-US" sz="7200" b="1" dirty="0" smtClean="0">
                <a:solidFill>
                  <a:schemeClr val="tx2">
                    <a:lumMod val="75000"/>
                  </a:schemeClr>
                </a:solidFill>
              </a:rPr>
              <a:t>CLASS DEMOS</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838200" y="3878728"/>
            <a:ext cx="7162800" cy="1477328"/>
          </a:xfrm>
          <a:prstGeom prst="rect">
            <a:avLst/>
          </a:prstGeom>
          <a:noFill/>
        </p:spPr>
        <p:txBody>
          <a:bodyPr wrap="square" rtlCol="0">
            <a:spAutoFit/>
          </a:bodyPr>
          <a:lstStyle/>
          <a:p>
            <a:r>
              <a:rPr lang="en-US" dirty="0" smtClean="0"/>
              <a:t>If you want to practice class at any point use the following login:</a:t>
            </a:r>
          </a:p>
          <a:p>
            <a:r>
              <a:rPr lang="en-US" dirty="0" smtClean="0"/>
              <a:t>Login: trainer</a:t>
            </a:r>
          </a:p>
          <a:p>
            <a:r>
              <a:rPr lang="en-US" dirty="0" smtClean="0"/>
              <a:t>Password: Summer2017</a:t>
            </a:r>
          </a:p>
          <a:p>
            <a:endParaRPr lang="en-US" dirty="0"/>
          </a:p>
          <a:p>
            <a:r>
              <a:rPr lang="en-US" dirty="0" smtClean="0"/>
              <a:t>Just make sure to log off of that account when you are done</a:t>
            </a:r>
            <a:endParaRPr lang="en-CA"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smtClean="0">
                <a:solidFill>
                  <a:schemeClr val="tx2">
                    <a:lumMod val="75000"/>
                  </a:schemeClr>
                </a:solidFill>
              </a:rPr>
              <a:t>Central Login</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7" name="Picture 6"/>
          <p:cNvPicPr>
            <a:picLocks noChangeAspect="1"/>
          </p:cNvPicPr>
          <p:nvPr/>
        </p:nvPicPr>
        <p:blipFill>
          <a:blip r:embed="rId4"/>
          <a:stretch>
            <a:fillRect/>
          </a:stretch>
        </p:blipFill>
        <p:spPr>
          <a:xfrm>
            <a:off x="446037" y="228600"/>
            <a:ext cx="8301263" cy="4975032"/>
          </a:xfrm>
          <a:prstGeom prst="rect">
            <a:avLst/>
          </a:prstGeom>
        </p:spPr>
      </p:pic>
      <p:sp>
        <p:nvSpPr>
          <p:cNvPr id="8" name="TextBox 7"/>
          <p:cNvSpPr txBox="1"/>
          <p:nvPr/>
        </p:nvSpPr>
        <p:spPr>
          <a:xfrm>
            <a:off x="1562100" y="2492568"/>
            <a:ext cx="6019800" cy="1200329"/>
          </a:xfrm>
          <a:prstGeom prst="rect">
            <a:avLst/>
          </a:prstGeom>
          <a:noFill/>
        </p:spPr>
        <p:txBody>
          <a:bodyPr wrap="square" rtlCol="0">
            <a:spAutoFit/>
          </a:bodyPr>
          <a:lstStyle/>
          <a:p>
            <a:pPr algn="ctr"/>
            <a:r>
              <a:rPr lang="en-US" dirty="0" smtClean="0"/>
              <a:t>All the programs for cash are here. Some of these are more prevalent to our use than others.</a:t>
            </a:r>
          </a:p>
          <a:p>
            <a:pPr algn="ctr"/>
            <a:r>
              <a:rPr lang="en-US" dirty="0" smtClean="0"/>
              <a:t>At the end of each shift closing this window will ensure that you are logged out of CLASS.</a:t>
            </a:r>
            <a:endParaRPr lang="en-CA" dirty="0"/>
          </a:p>
        </p:txBody>
      </p:sp>
      <p:sp>
        <p:nvSpPr>
          <p:cNvPr id="9" name="Rectangle 8"/>
          <p:cNvSpPr/>
          <p:nvPr/>
        </p:nvSpPr>
        <p:spPr>
          <a:xfrm>
            <a:off x="1251272" y="936432"/>
            <a:ext cx="742950" cy="663768"/>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3352800" y="936432"/>
            <a:ext cx="742950" cy="663768"/>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4832672" y="928716"/>
            <a:ext cx="685800" cy="663768"/>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6934200" y="936432"/>
            <a:ext cx="742950" cy="663768"/>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7677150" y="936432"/>
            <a:ext cx="742950" cy="663768"/>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1535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a:bodyPr>
          <a:lstStyle/>
          <a:p>
            <a:r>
              <a:rPr lang="en-US" sz="7200" b="1" dirty="0" smtClean="0">
                <a:solidFill>
                  <a:schemeClr val="tx2">
                    <a:lumMod val="75000"/>
                  </a:schemeClr>
                </a:solidFill>
              </a:rPr>
              <a:t>Point of Sale</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7" name="TextBox 6"/>
          <p:cNvSpPr txBox="1"/>
          <p:nvPr/>
        </p:nvSpPr>
        <p:spPr>
          <a:xfrm>
            <a:off x="2362200" y="2841625"/>
            <a:ext cx="4876800" cy="1200329"/>
          </a:xfrm>
          <a:prstGeom prst="rect">
            <a:avLst/>
          </a:prstGeom>
          <a:noFill/>
        </p:spPr>
        <p:txBody>
          <a:bodyPr wrap="square" rtlCol="0">
            <a:spAutoFit/>
          </a:bodyPr>
          <a:lstStyle/>
          <a:p>
            <a:pPr algn="ctr"/>
            <a:r>
              <a:rPr lang="en-US" dirty="0" smtClean="0"/>
              <a:t>Please note there are differences between indoor and outdoor pools. These differences reflect the programs run at each pool and also their debit/ credit terminals.</a:t>
            </a:r>
            <a:endParaRPr lang="en-CA"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 y="0"/>
            <a:ext cx="9165772" cy="6026119"/>
          </a:xfrm>
          <a:prstGeom prst="rect">
            <a:avLst/>
          </a:prstGeom>
        </p:spPr>
      </p:pic>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4" cstate="print"/>
          <a:stretch>
            <a:fillRect/>
          </a:stretch>
        </p:blipFill>
        <p:spPr>
          <a:xfrm>
            <a:off x="8489497" y="6172200"/>
            <a:ext cx="502103" cy="656447"/>
          </a:xfrm>
          <a:prstGeom prst="rect">
            <a:avLst/>
          </a:prstGeom>
        </p:spPr>
      </p:pic>
      <p:sp>
        <p:nvSpPr>
          <p:cNvPr id="11" name="Rectangle 10"/>
          <p:cNvSpPr/>
          <p:nvPr/>
        </p:nvSpPr>
        <p:spPr>
          <a:xfrm>
            <a:off x="228600" y="2590800"/>
            <a:ext cx="4267200" cy="1447800"/>
          </a:xfrm>
          <a:custGeom>
            <a:avLst/>
            <a:gdLst>
              <a:gd name="connsiteX0" fmla="*/ 0 w 4267200"/>
              <a:gd name="connsiteY0" fmla="*/ 0 h 1447800"/>
              <a:gd name="connsiteX1" fmla="*/ 4267200 w 4267200"/>
              <a:gd name="connsiteY1" fmla="*/ 0 h 1447800"/>
              <a:gd name="connsiteX2" fmla="*/ 4267200 w 4267200"/>
              <a:gd name="connsiteY2" fmla="*/ 1447800 h 1447800"/>
              <a:gd name="connsiteX3" fmla="*/ 0 w 4267200"/>
              <a:gd name="connsiteY3" fmla="*/ 1447800 h 1447800"/>
              <a:gd name="connsiteX4" fmla="*/ 0 w 4267200"/>
              <a:gd name="connsiteY4" fmla="*/ 0 h 1447800"/>
              <a:gd name="connsiteX0" fmla="*/ 0 w 4267200"/>
              <a:gd name="connsiteY0" fmla="*/ 0 h 1447800"/>
              <a:gd name="connsiteX1" fmla="*/ 4267200 w 4267200"/>
              <a:gd name="connsiteY1" fmla="*/ 0 h 1447800"/>
              <a:gd name="connsiteX2" fmla="*/ 4267200 w 4267200"/>
              <a:gd name="connsiteY2" fmla="*/ 1447800 h 1447800"/>
              <a:gd name="connsiteX3" fmla="*/ 0 w 4267200"/>
              <a:gd name="connsiteY3" fmla="*/ 1447800 h 1447800"/>
              <a:gd name="connsiteX4" fmla="*/ 0 w 4267200"/>
              <a:gd name="connsiteY4" fmla="*/ 0 h 1447800"/>
              <a:gd name="connsiteX0" fmla="*/ 0 w 4267200"/>
              <a:gd name="connsiteY0" fmla="*/ 0 h 1447800"/>
              <a:gd name="connsiteX1" fmla="*/ 4267200 w 4267200"/>
              <a:gd name="connsiteY1" fmla="*/ 0 h 1447800"/>
              <a:gd name="connsiteX2" fmla="*/ 4267200 w 4267200"/>
              <a:gd name="connsiteY2" fmla="*/ 1447800 h 1447800"/>
              <a:gd name="connsiteX3" fmla="*/ 0 w 4267200"/>
              <a:gd name="connsiteY3" fmla="*/ 1447800 h 1447800"/>
              <a:gd name="connsiteX4" fmla="*/ 0 w 4267200"/>
              <a:gd name="connsiteY4" fmla="*/ 0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1447800">
                <a:moveTo>
                  <a:pt x="0" y="0"/>
                </a:moveTo>
                <a:lnTo>
                  <a:pt x="4267200" y="0"/>
                </a:lnTo>
                <a:lnTo>
                  <a:pt x="4267200" y="1447800"/>
                </a:lnTo>
                <a:cubicBezTo>
                  <a:pt x="2844800" y="1447800"/>
                  <a:pt x="4258197" y="1436226"/>
                  <a:pt x="0" y="1447800"/>
                </a:cubicBezTo>
                <a:lnTo>
                  <a:pt x="0" y="0"/>
                </a:lnTo>
                <a:close/>
              </a:path>
            </a:pathLst>
          </a:cu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1295400" y="4048626"/>
            <a:ext cx="2133600" cy="762000"/>
          </a:xfrm>
          <a:prstGeom prst="rect">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p:cNvSpPr txBox="1"/>
          <p:nvPr/>
        </p:nvSpPr>
        <p:spPr>
          <a:xfrm>
            <a:off x="4724400" y="533400"/>
            <a:ext cx="4267200" cy="646331"/>
          </a:xfrm>
          <a:prstGeom prst="rect">
            <a:avLst/>
          </a:prstGeom>
          <a:noFill/>
        </p:spPr>
        <p:txBody>
          <a:bodyPr wrap="square" rtlCol="0">
            <a:spAutoFit/>
          </a:bodyPr>
          <a:lstStyle/>
          <a:p>
            <a:r>
              <a:rPr lang="en-US" dirty="0" smtClean="0"/>
              <a:t>These are the most common payments you will be making throughout a cash shift.</a:t>
            </a:r>
          </a:p>
        </p:txBody>
      </p:sp>
      <p:sp>
        <p:nvSpPr>
          <p:cNvPr id="14" name="TextBox 13"/>
          <p:cNvSpPr txBox="1"/>
          <p:nvPr/>
        </p:nvSpPr>
        <p:spPr>
          <a:xfrm>
            <a:off x="4738552" y="1555181"/>
            <a:ext cx="4191000" cy="646331"/>
          </a:xfrm>
          <a:prstGeom prst="rect">
            <a:avLst/>
          </a:prstGeom>
          <a:noFill/>
        </p:spPr>
        <p:txBody>
          <a:bodyPr wrap="square" rtlCol="0">
            <a:spAutoFit/>
          </a:bodyPr>
          <a:lstStyle/>
          <a:p>
            <a:r>
              <a:rPr lang="en-US" dirty="0" smtClean="0"/>
              <a:t>You can input multiple admissions quickly using the numbers below.</a:t>
            </a:r>
            <a:endParaRPr lang="en-CA" dirty="0"/>
          </a:p>
        </p:txBody>
      </p:sp>
      <p:sp>
        <p:nvSpPr>
          <p:cNvPr id="16" name="Rectangle 15"/>
          <p:cNvSpPr/>
          <p:nvPr/>
        </p:nvSpPr>
        <p:spPr>
          <a:xfrm>
            <a:off x="4648200" y="3013058"/>
            <a:ext cx="2286000" cy="232094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p:cNvSpPr txBox="1"/>
          <p:nvPr/>
        </p:nvSpPr>
        <p:spPr>
          <a:xfrm>
            <a:off x="4724400" y="518194"/>
            <a:ext cx="4191000" cy="646331"/>
          </a:xfrm>
          <a:prstGeom prst="rect">
            <a:avLst/>
          </a:prstGeom>
          <a:noFill/>
        </p:spPr>
        <p:txBody>
          <a:bodyPr wrap="square" rtlCol="0">
            <a:spAutoFit/>
          </a:bodyPr>
          <a:lstStyle/>
          <a:p>
            <a:r>
              <a:rPr lang="en-US" dirty="0" smtClean="0"/>
              <a:t>These are all of our payment options available</a:t>
            </a:r>
            <a:endParaRPr lang="en-CA" dirty="0"/>
          </a:p>
        </p:txBody>
      </p:sp>
      <p:sp>
        <p:nvSpPr>
          <p:cNvPr id="2" name="TextBox 1"/>
          <p:cNvSpPr txBox="1"/>
          <p:nvPr/>
        </p:nvSpPr>
        <p:spPr>
          <a:xfrm flipH="1">
            <a:off x="4724400" y="1555181"/>
            <a:ext cx="4267200" cy="646331"/>
          </a:xfrm>
          <a:prstGeom prst="rect">
            <a:avLst/>
          </a:prstGeom>
          <a:noFill/>
        </p:spPr>
        <p:txBody>
          <a:bodyPr wrap="square" rtlCol="0">
            <a:spAutoFit/>
          </a:bodyPr>
          <a:lstStyle/>
          <a:p>
            <a:r>
              <a:rPr lang="en-US" dirty="0" smtClean="0"/>
              <a:t>Press the quantity desired, then select the admission type that you want</a:t>
            </a:r>
            <a:endParaRPr lang="en-CA" dirty="0"/>
          </a:p>
        </p:txBody>
      </p:sp>
      <p:sp>
        <p:nvSpPr>
          <p:cNvPr id="6" name="Rectangle 5"/>
          <p:cNvSpPr/>
          <p:nvPr/>
        </p:nvSpPr>
        <p:spPr>
          <a:xfrm>
            <a:off x="8001000" y="3013058"/>
            <a:ext cx="990600" cy="2397142"/>
          </a:xfrm>
          <a:prstGeom prst="rect">
            <a:avLst/>
          </a:pr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7010400" y="3962400"/>
            <a:ext cx="990600" cy="1447800"/>
          </a:xfrm>
          <a:prstGeom prst="rect">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4750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p:bldP spid="13" grpId="1"/>
      <p:bldP spid="14" grpId="0"/>
      <p:bldP spid="14" grpId="1"/>
      <p:bldP spid="16" grpId="0" animBg="1"/>
      <p:bldP spid="16" grpId="1" animBg="1"/>
      <p:bldP spid="17" grpId="0"/>
      <p:bldP spid="2" grpId="0"/>
      <p:bldP spid="2" grpId="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1772" y="-1"/>
            <a:ext cx="9165772" cy="6026119"/>
          </a:xfrm>
          <a:prstGeom prst="rect">
            <a:avLst/>
          </a:prstGeom>
        </p:spPr>
      </p:pic>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4" cstate="print"/>
          <a:stretch>
            <a:fillRect/>
          </a:stretch>
        </p:blipFill>
        <p:spPr>
          <a:xfrm>
            <a:off x="8489497" y="6172200"/>
            <a:ext cx="502103" cy="656447"/>
          </a:xfrm>
          <a:prstGeom prst="rect">
            <a:avLst/>
          </a:prstGeom>
        </p:spPr>
      </p:pic>
      <p:sp>
        <p:nvSpPr>
          <p:cNvPr id="2" name="TextBox 1"/>
          <p:cNvSpPr txBox="1"/>
          <p:nvPr/>
        </p:nvSpPr>
        <p:spPr>
          <a:xfrm>
            <a:off x="4724400" y="533400"/>
            <a:ext cx="4267200" cy="369332"/>
          </a:xfrm>
          <a:prstGeom prst="rect">
            <a:avLst/>
          </a:prstGeom>
          <a:noFill/>
        </p:spPr>
        <p:txBody>
          <a:bodyPr wrap="square" rtlCol="0">
            <a:spAutoFit/>
          </a:bodyPr>
          <a:lstStyle/>
          <a:p>
            <a:r>
              <a:rPr lang="en-US" dirty="0" smtClean="0"/>
              <a:t>US Cash is taken at par (1:1)</a:t>
            </a:r>
          </a:p>
        </p:txBody>
      </p:sp>
      <p:sp>
        <p:nvSpPr>
          <p:cNvPr id="6" name="TextBox 5"/>
          <p:cNvSpPr txBox="1"/>
          <p:nvPr/>
        </p:nvSpPr>
        <p:spPr>
          <a:xfrm>
            <a:off x="4685211" y="493410"/>
            <a:ext cx="4517799" cy="923330"/>
          </a:xfrm>
          <a:prstGeom prst="rect">
            <a:avLst/>
          </a:prstGeom>
          <a:noFill/>
        </p:spPr>
        <p:txBody>
          <a:bodyPr wrap="square" rtlCol="0">
            <a:spAutoFit/>
          </a:bodyPr>
          <a:lstStyle/>
          <a:p>
            <a:r>
              <a:rPr lang="en-US" dirty="0" smtClean="0"/>
              <a:t>If clients needs to divide payment between multiple types of payment (part in cash, part in debit) there are a couple steps to follow</a:t>
            </a:r>
            <a:endParaRPr lang="en-CA" dirty="0"/>
          </a:p>
        </p:txBody>
      </p:sp>
      <p:sp>
        <p:nvSpPr>
          <p:cNvPr id="11" name="Rectangle 10"/>
          <p:cNvSpPr/>
          <p:nvPr/>
        </p:nvSpPr>
        <p:spPr>
          <a:xfrm>
            <a:off x="4648200" y="3013058"/>
            <a:ext cx="2286000" cy="232094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4685211" y="528351"/>
            <a:ext cx="4467497" cy="923330"/>
          </a:xfrm>
          <a:prstGeom prst="rect">
            <a:avLst/>
          </a:prstGeom>
          <a:noFill/>
        </p:spPr>
        <p:txBody>
          <a:bodyPr wrap="square" rtlCol="0">
            <a:spAutoFit/>
          </a:bodyPr>
          <a:lstStyle/>
          <a:p>
            <a:r>
              <a:rPr lang="en-US" dirty="0" smtClean="0"/>
              <a:t>Input the amount that they would like to pay using the number keys or buttons below, and select the payment method they need.</a:t>
            </a:r>
          </a:p>
        </p:txBody>
      </p:sp>
      <p:sp>
        <p:nvSpPr>
          <p:cNvPr id="8" name="TextBox 7"/>
          <p:cNvSpPr txBox="1"/>
          <p:nvPr/>
        </p:nvSpPr>
        <p:spPr>
          <a:xfrm>
            <a:off x="4877889" y="1570995"/>
            <a:ext cx="4038600" cy="646331"/>
          </a:xfrm>
          <a:prstGeom prst="rect">
            <a:avLst/>
          </a:prstGeom>
          <a:noFill/>
        </p:spPr>
        <p:txBody>
          <a:bodyPr wrap="square" rtlCol="0">
            <a:spAutoFit/>
          </a:bodyPr>
          <a:lstStyle/>
          <a:p>
            <a:r>
              <a:rPr lang="en-US" dirty="0"/>
              <a:t>Then process the remainder of the payment with the other method</a:t>
            </a:r>
            <a:r>
              <a:rPr lang="en-US" dirty="0" smtClean="0"/>
              <a:t>.</a:t>
            </a:r>
            <a:endParaRPr lang="en-US" dirty="0"/>
          </a:p>
        </p:txBody>
      </p:sp>
      <p:sp>
        <p:nvSpPr>
          <p:cNvPr id="9" name="TextBox 8"/>
          <p:cNvSpPr txBox="1"/>
          <p:nvPr/>
        </p:nvSpPr>
        <p:spPr>
          <a:xfrm>
            <a:off x="4665390" y="528351"/>
            <a:ext cx="4114800" cy="923330"/>
          </a:xfrm>
          <a:prstGeom prst="rect">
            <a:avLst/>
          </a:prstGeom>
          <a:noFill/>
        </p:spPr>
        <p:txBody>
          <a:bodyPr wrap="square" rtlCol="0">
            <a:spAutoFit/>
          </a:bodyPr>
          <a:lstStyle/>
          <a:p>
            <a:r>
              <a:rPr lang="en-US" dirty="0"/>
              <a:t>**IMPORTANT NOTE** </a:t>
            </a:r>
          </a:p>
          <a:p>
            <a:r>
              <a:rPr lang="en-US" dirty="0"/>
              <a:t>The cash register will only open after the total due is reduced to $</a:t>
            </a:r>
            <a:r>
              <a:rPr lang="en-US" dirty="0" smtClean="0"/>
              <a:t>0</a:t>
            </a:r>
            <a:endParaRPr lang="en-CA" dirty="0"/>
          </a:p>
        </p:txBody>
      </p:sp>
      <p:grpSp>
        <p:nvGrpSpPr>
          <p:cNvPr id="12" name="Group 11"/>
          <p:cNvGrpSpPr/>
          <p:nvPr/>
        </p:nvGrpSpPr>
        <p:grpSpPr>
          <a:xfrm>
            <a:off x="6968578" y="3505200"/>
            <a:ext cx="2023022" cy="1911529"/>
            <a:chOff x="6968578" y="3505200"/>
            <a:chExt cx="2023022" cy="1911529"/>
          </a:xfrm>
        </p:grpSpPr>
        <p:sp>
          <p:nvSpPr>
            <p:cNvPr id="19" name="Rectangle 18"/>
            <p:cNvSpPr/>
            <p:nvPr/>
          </p:nvSpPr>
          <p:spPr>
            <a:xfrm>
              <a:off x="6968578" y="3962399"/>
              <a:ext cx="1015316" cy="1447799"/>
            </a:xfrm>
            <a:prstGeom prst="rect">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7983894" y="3505200"/>
              <a:ext cx="1007706" cy="1911529"/>
            </a:xfrm>
            <a:prstGeom prst="rect">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 name="Rectangle 16"/>
          <p:cNvSpPr/>
          <p:nvPr/>
        </p:nvSpPr>
        <p:spPr>
          <a:xfrm>
            <a:off x="7983894" y="3013058"/>
            <a:ext cx="1007706" cy="485611"/>
          </a:xfrm>
          <a:prstGeom prst="rect">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8993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5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8"/>
                                        </p:tgtEl>
                                      </p:cBhvr>
                                    </p:animEffect>
                                    <p:set>
                                      <p:cBhvr>
                                        <p:cTn id="53" dur="1" fill="hold">
                                          <p:stCondLst>
                                            <p:cond delay="499"/>
                                          </p:stCondLst>
                                        </p:cTn>
                                        <p:tgtEl>
                                          <p:spTgt spid="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grpId="0" nodeType="afterEffect">
                                  <p:stCondLst>
                                    <p:cond delay="50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par>
                          <p:cTn id="61" fill="hold">
                            <p:stCondLst>
                              <p:cond delay="1500"/>
                            </p:stCondLst>
                            <p:childTnLst>
                              <p:par>
                                <p:cTn id="62" presetID="26" presetClass="emph" presetSubtype="0" fill="hold" grpId="1" nodeType="afterEffect">
                                  <p:stCondLst>
                                    <p:cond delay="0"/>
                                  </p:stCondLst>
                                  <p:childTnLst>
                                    <p:animEffect transition="out" filter="fade">
                                      <p:cBhvr>
                                        <p:cTn id="63" dur="500" tmFilter="0, 0; .2, .5; .8, .5; 1, 0"/>
                                        <p:tgtEl>
                                          <p:spTgt spid="9"/>
                                        </p:tgtEl>
                                      </p:cBhvr>
                                    </p:animEffect>
                                    <p:animScale>
                                      <p:cBhvr>
                                        <p:cTn id="64"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P spid="11" grpId="0" animBg="1"/>
      <p:bldP spid="11" grpId="1" animBg="1"/>
      <p:bldP spid="7" grpId="0"/>
      <p:bldP spid="7" grpId="1"/>
      <p:bldP spid="8" grpId="0"/>
      <p:bldP spid="8" grpId="1"/>
      <p:bldP spid="9" grpId="0"/>
      <p:bldP spid="9" grpId="1"/>
      <p:bldP spid="17" grpId="0" animBg="1"/>
      <p:bldP spid="17"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21771"/>
            <a:ext cx="9165772" cy="6026119"/>
          </a:xfrm>
          <a:prstGeom prst="rect">
            <a:avLst/>
          </a:prstGeom>
        </p:spPr>
      </p:pic>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4" cstate="print"/>
          <a:stretch>
            <a:fillRect/>
          </a:stretch>
        </p:blipFill>
        <p:spPr>
          <a:xfrm>
            <a:off x="8489497" y="6172200"/>
            <a:ext cx="502103" cy="656447"/>
          </a:xfrm>
          <a:prstGeom prst="rect">
            <a:avLst/>
          </a:prstGeom>
        </p:spPr>
      </p:pic>
      <p:sp>
        <p:nvSpPr>
          <p:cNvPr id="8" name="TextBox 7"/>
          <p:cNvSpPr txBox="1"/>
          <p:nvPr/>
        </p:nvSpPr>
        <p:spPr>
          <a:xfrm>
            <a:off x="4698274" y="505279"/>
            <a:ext cx="4284306" cy="923330"/>
          </a:xfrm>
          <a:prstGeom prst="rect">
            <a:avLst/>
          </a:prstGeom>
          <a:noFill/>
        </p:spPr>
        <p:txBody>
          <a:bodyPr wrap="square" rtlCol="0">
            <a:spAutoFit/>
          </a:bodyPr>
          <a:lstStyle/>
          <a:p>
            <a:r>
              <a:rPr lang="en-US" dirty="0" smtClean="0"/>
              <a:t>Debit/credit payments will vary based on your location as a number of different terminals exist. </a:t>
            </a:r>
            <a:endParaRPr lang="en-US" dirty="0"/>
          </a:p>
        </p:txBody>
      </p:sp>
      <p:sp>
        <p:nvSpPr>
          <p:cNvPr id="12" name="TextBox 11"/>
          <p:cNvSpPr txBox="1"/>
          <p:nvPr/>
        </p:nvSpPr>
        <p:spPr>
          <a:xfrm>
            <a:off x="4654279" y="1612676"/>
            <a:ext cx="3159416" cy="369332"/>
          </a:xfrm>
          <a:prstGeom prst="rect">
            <a:avLst/>
          </a:prstGeom>
          <a:noFill/>
        </p:spPr>
        <p:txBody>
          <a:bodyPr wrap="square" rtlCol="0">
            <a:spAutoFit/>
          </a:bodyPr>
          <a:lstStyle/>
          <a:p>
            <a:r>
              <a:rPr lang="en-US" dirty="0" smtClean="0"/>
              <a:t>This will open this window.</a:t>
            </a:r>
            <a:endParaRPr lang="en-CA" dirty="0"/>
          </a:p>
        </p:txBody>
      </p:sp>
      <p:sp>
        <p:nvSpPr>
          <p:cNvPr id="13" name="TextBox 12"/>
          <p:cNvSpPr txBox="1"/>
          <p:nvPr/>
        </p:nvSpPr>
        <p:spPr>
          <a:xfrm>
            <a:off x="4698274" y="505280"/>
            <a:ext cx="3886512" cy="646331"/>
          </a:xfrm>
          <a:prstGeom prst="rect">
            <a:avLst/>
          </a:prstGeom>
          <a:noFill/>
        </p:spPr>
        <p:txBody>
          <a:bodyPr wrap="square" rtlCol="0">
            <a:spAutoFit/>
          </a:bodyPr>
          <a:lstStyle/>
          <a:p>
            <a:r>
              <a:rPr lang="en-US" dirty="0" smtClean="0"/>
              <a:t>Once you press okay the different terminals will behave differently.</a:t>
            </a:r>
            <a:endParaRPr lang="en-CA" dirty="0"/>
          </a:p>
        </p:txBody>
      </p:sp>
      <p:sp>
        <p:nvSpPr>
          <p:cNvPr id="2" name="TextBox 1"/>
          <p:cNvSpPr txBox="1"/>
          <p:nvPr/>
        </p:nvSpPr>
        <p:spPr>
          <a:xfrm>
            <a:off x="4679700" y="505281"/>
            <a:ext cx="4038600" cy="646331"/>
          </a:xfrm>
          <a:prstGeom prst="rect">
            <a:avLst/>
          </a:prstGeom>
          <a:noFill/>
        </p:spPr>
        <p:txBody>
          <a:bodyPr wrap="square" rtlCol="0">
            <a:spAutoFit/>
          </a:bodyPr>
          <a:lstStyle/>
          <a:p>
            <a:r>
              <a:rPr lang="en-US" dirty="0"/>
              <a:t>Once you have the correct total for payment select the appropriate card </a:t>
            </a:r>
            <a:r>
              <a:rPr lang="en-US" dirty="0" smtClean="0"/>
              <a:t>type</a:t>
            </a:r>
            <a:endParaRPr lang="en-CA" dirty="0"/>
          </a:p>
        </p:txBody>
      </p:sp>
      <p:sp>
        <p:nvSpPr>
          <p:cNvPr id="6" name="TextBox 5"/>
          <p:cNvSpPr txBox="1"/>
          <p:nvPr/>
        </p:nvSpPr>
        <p:spPr>
          <a:xfrm>
            <a:off x="4654279" y="1610499"/>
            <a:ext cx="4114800" cy="646331"/>
          </a:xfrm>
          <a:prstGeom prst="rect">
            <a:avLst/>
          </a:prstGeom>
          <a:noFill/>
        </p:spPr>
        <p:txBody>
          <a:bodyPr wrap="square" rtlCol="0">
            <a:spAutoFit/>
          </a:bodyPr>
          <a:lstStyle/>
          <a:p>
            <a:r>
              <a:rPr lang="en-US" dirty="0"/>
              <a:t>They all share the same starting steps though</a:t>
            </a:r>
            <a:r>
              <a:rPr lang="en-US" dirty="0" smtClean="0"/>
              <a:t>.</a:t>
            </a:r>
            <a:endParaRPr lang="en-US" dirty="0"/>
          </a:p>
        </p:txBody>
      </p:sp>
      <p:grpSp>
        <p:nvGrpSpPr>
          <p:cNvPr id="16" name="Group 15"/>
          <p:cNvGrpSpPr/>
          <p:nvPr/>
        </p:nvGrpSpPr>
        <p:grpSpPr>
          <a:xfrm>
            <a:off x="6966523" y="3479074"/>
            <a:ext cx="2030632" cy="1348375"/>
            <a:chOff x="6966523" y="3479074"/>
            <a:chExt cx="2030632" cy="1348375"/>
          </a:xfrm>
        </p:grpSpPr>
        <p:sp>
          <p:nvSpPr>
            <p:cNvPr id="19" name="Rectangle 18"/>
            <p:cNvSpPr/>
            <p:nvPr/>
          </p:nvSpPr>
          <p:spPr>
            <a:xfrm>
              <a:off x="6966523" y="3913049"/>
              <a:ext cx="1015316" cy="914400"/>
            </a:xfrm>
            <a:prstGeom prst="rect">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7981839" y="3479074"/>
              <a:ext cx="1015316" cy="914400"/>
            </a:xfrm>
            <a:prstGeom prst="rect">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9" name="Straight Arrow Connector 8"/>
          <p:cNvCxnSpPr/>
          <p:nvPr/>
        </p:nvCxnSpPr>
        <p:spPr>
          <a:xfrm flipH="1">
            <a:off x="3962400" y="1819731"/>
            <a:ext cx="691880" cy="25392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5"/>
          <a:stretch>
            <a:fillRect/>
          </a:stretch>
        </p:blipFill>
        <p:spPr>
          <a:xfrm>
            <a:off x="716483" y="1982008"/>
            <a:ext cx="3221314" cy="3059321"/>
          </a:xfrm>
          <a:prstGeom prst="rect">
            <a:avLst/>
          </a:prstGeom>
        </p:spPr>
      </p:pic>
    </p:spTree>
    <p:extLst>
      <p:ext uri="{BB962C8B-B14F-4D97-AF65-F5344CB8AC3E}">
        <p14:creationId xmlns:p14="http://schemas.microsoft.com/office/powerpoint/2010/main" val="404950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000"/>
                            </p:stCondLst>
                            <p:childTnLst>
                              <p:par>
                                <p:cTn id="28" presetID="10" presetClass="entr" presetSubtype="0" fill="hold" grpId="0" nodeType="afterEffect">
                                  <p:stCondLst>
                                    <p:cond delay="5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P spid="13" grpId="0"/>
      <p:bldP spid="2" grpId="0"/>
      <p:bldP spid="2" grpId="1"/>
      <p:bldP spid="6" grpId="0"/>
      <p:bldP spid="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7" name="Title 6"/>
          <p:cNvSpPr>
            <a:spLocks noGrp="1"/>
          </p:cNvSpPr>
          <p:nvPr>
            <p:ph type="ctrTitle"/>
          </p:nvPr>
        </p:nvSpPr>
        <p:spPr>
          <a:xfrm>
            <a:off x="320040" y="3634690"/>
            <a:ext cx="4876800" cy="2136775"/>
          </a:xfrm>
        </p:spPr>
        <p:txBody>
          <a:bodyPr>
            <a:normAutofit fontScale="90000"/>
          </a:bodyPr>
          <a:lstStyle/>
          <a:p>
            <a:r>
              <a:rPr lang="en-US" sz="2400" dirty="0" smtClean="0"/>
              <a:t>Our integrated terminals (all indoor pools, Glen Cairn, Oakridge, </a:t>
            </a:r>
            <a:r>
              <a:rPr lang="en-US" sz="2400" dirty="0" err="1" smtClean="0"/>
              <a:t>Stronach</a:t>
            </a:r>
            <a:r>
              <a:rPr lang="en-US" sz="2400" dirty="0" smtClean="0"/>
              <a:t>, Thames) will immediately show the total on the pin pad, and the client will complete the payment at that time.</a:t>
            </a:r>
            <a:endParaRPr lang="en-CA" sz="2400" dirty="0"/>
          </a:p>
        </p:txBody>
      </p:sp>
      <p:sp>
        <p:nvSpPr>
          <p:cNvPr id="8" name="TextBox 7"/>
          <p:cNvSpPr txBox="1"/>
          <p:nvPr/>
        </p:nvSpPr>
        <p:spPr>
          <a:xfrm>
            <a:off x="5516880" y="4800600"/>
            <a:ext cx="3429000" cy="646331"/>
          </a:xfrm>
          <a:prstGeom prst="rect">
            <a:avLst/>
          </a:prstGeom>
          <a:noFill/>
        </p:spPr>
        <p:txBody>
          <a:bodyPr wrap="square" rtlCol="0">
            <a:spAutoFit/>
          </a:bodyPr>
          <a:lstStyle/>
          <a:p>
            <a:pPr algn="ctr"/>
            <a:r>
              <a:rPr lang="en-US" dirty="0" smtClean="0"/>
              <a:t>Clicking okay will tell CLASS that the payment has been received.</a:t>
            </a:r>
          </a:p>
        </p:txBody>
      </p:sp>
      <p:sp>
        <p:nvSpPr>
          <p:cNvPr id="2" name="Rectangle 1"/>
          <p:cNvSpPr/>
          <p:nvPr/>
        </p:nvSpPr>
        <p:spPr>
          <a:xfrm>
            <a:off x="5303520" y="3992001"/>
            <a:ext cx="3855720" cy="646331"/>
          </a:xfrm>
          <a:prstGeom prst="rect">
            <a:avLst/>
          </a:prstGeom>
        </p:spPr>
        <p:txBody>
          <a:bodyPr wrap="square">
            <a:spAutoFit/>
          </a:bodyPr>
          <a:lstStyle/>
          <a:p>
            <a:pPr algn="ctr"/>
            <a:r>
              <a:rPr lang="en-US" dirty="0"/>
              <a:t>Our separated terminals will not follow this pattern though.</a:t>
            </a:r>
          </a:p>
        </p:txBody>
      </p:sp>
    </p:spTree>
    <p:extLst>
      <p:ext uri="{BB962C8B-B14F-4D97-AF65-F5344CB8AC3E}">
        <p14:creationId xmlns:p14="http://schemas.microsoft.com/office/powerpoint/2010/main" val="4185742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228600" y="3276600"/>
            <a:ext cx="2895600" cy="1477328"/>
          </a:xfrm>
          <a:prstGeom prst="rect">
            <a:avLst/>
          </a:prstGeom>
          <a:noFill/>
        </p:spPr>
        <p:txBody>
          <a:bodyPr wrap="square" rtlCol="0">
            <a:spAutoFit/>
          </a:bodyPr>
          <a:lstStyle/>
          <a:p>
            <a:pPr algn="ctr"/>
            <a:r>
              <a:rPr lang="en-US" dirty="0" smtClean="0"/>
              <a:t>These terminals require you to input the payment amount, and then the client will be able to process the payment.</a:t>
            </a:r>
            <a:endParaRPr lang="en-CA" dirty="0"/>
          </a:p>
        </p:txBody>
      </p:sp>
      <p:sp>
        <p:nvSpPr>
          <p:cNvPr id="2" name="Rectangle 1"/>
          <p:cNvSpPr/>
          <p:nvPr/>
        </p:nvSpPr>
        <p:spPr>
          <a:xfrm>
            <a:off x="2501537" y="4963299"/>
            <a:ext cx="4572000" cy="923330"/>
          </a:xfrm>
          <a:prstGeom prst="rect">
            <a:avLst/>
          </a:prstGeom>
        </p:spPr>
        <p:txBody>
          <a:bodyPr>
            <a:spAutoFit/>
          </a:bodyPr>
          <a:lstStyle/>
          <a:p>
            <a:pPr algn="ctr"/>
            <a:r>
              <a:rPr lang="en-US" dirty="0"/>
              <a:t>One good method for using these terminals is to leave the window open until you receive confirmation that payment is approved. </a:t>
            </a:r>
            <a:endParaRPr lang="en-CA" dirty="0"/>
          </a:p>
        </p:txBody>
      </p:sp>
    </p:spTree>
    <p:extLst>
      <p:ext uri="{BB962C8B-B14F-4D97-AF65-F5344CB8AC3E}">
        <p14:creationId xmlns:p14="http://schemas.microsoft.com/office/powerpoint/2010/main" val="1336203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83880" cy="1051560"/>
          </a:xfrm>
        </p:spPr>
        <p:txBody>
          <a:bodyPr/>
          <a:lstStyle/>
          <a:p>
            <a:r>
              <a:rPr lang="en-US" b="1" dirty="0" smtClean="0">
                <a:solidFill>
                  <a:schemeClr val="tx2">
                    <a:lumMod val="75000"/>
                  </a:schemeClr>
                </a:solidFill>
              </a:rPr>
              <a:t>Customer Service</a:t>
            </a:r>
            <a:endParaRPr lang="en-CA" b="1" dirty="0">
              <a:solidFill>
                <a:schemeClr val="tx2">
                  <a:lumMod val="75000"/>
                </a:schemeClr>
              </a:solidFill>
            </a:endParaRPr>
          </a:p>
        </p:txBody>
      </p:sp>
      <p:sp>
        <p:nvSpPr>
          <p:cNvPr id="3" name="Content Placeholder 2"/>
          <p:cNvSpPr>
            <a:spLocks noGrp="1"/>
          </p:cNvSpPr>
          <p:nvPr>
            <p:ph idx="1"/>
          </p:nvPr>
        </p:nvSpPr>
        <p:spPr>
          <a:xfrm>
            <a:off x="533400" y="1447800"/>
            <a:ext cx="8183880" cy="4187952"/>
          </a:xfrm>
        </p:spPr>
        <p:txBody>
          <a:bodyPr>
            <a:normAutofit fontScale="92500" lnSpcReduction="10000"/>
          </a:bodyPr>
          <a:lstStyle/>
          <a:p>
            <a:r>
              <a:rPr lang="en-US" dirty="0" smtClean="0"/>
              <a:t>Answering phones:</a:t>
            </a:r>
          </a:p>
          <a:p>
            <a:pPr lvl="1"/>
            <a:r>
              <a:rPr lang="en-US" dirty="0" smtClean="0"/>
              <a:t>“Good morning, Byron Pool, Aaron speaking”</a:t>
            </a:r>
          </a:p>
          <a:p>
            <a:pPr lvl="1"/>
            <a:endParaRPr lang="en-US" dirty="0" smtClean="0"/>
          </a:p>
          <a:p>
            <a:r>
              <a:rPr lang="en-US" dirty="0" smtClean="0"/>
              <a:t>Always greet patrons as the enter your facility</a:t>
            </a:r>
          </a:p>
          <a:p>
            <a:endParaRPr lang="en-US" dirty="0" smtClean="0"/>
          </a:p>
          <a:p>
            <a:r>
              <a:rPr lang="en-US" dirty="0" smtClean="0"/>
              <a:t>Keep a clean front desk</a:t>
            </a:r>
          </a:p>
          <a:p>
            <a:pPr lvl="1"/>
            <a:r>
              <a:rPr lang="en-US" dirty="0" smtClean="0"/>
              <a:t>This does not mean ignore patrons to clean, we ask that you clean your desk if it’s messy and you have the time to do so</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9" name="TextBox 8"/>
          <p:cNvSpPr txBox="1"/>
          <p:nvPr/>
        </p:nvSpPr>
        <p:spPr>
          <a:xfrm>
            <a:off x="2667000" y="4114800"/>
            <a:ext cx="3810000" cy="1754326"/>
          </a:xfrm>
          <a:prstGeom prst="rect">
            <a:avLst/>
          </a:prstGeom>
          <a:noFill/>
        </p:spPr>
        <p:txBody>
          <a:bodyPr wrap="square" rtlCol="0">
            <a:spAutoFit/>
          </a:bodyPr>
          <a:lstStyle/>
          <a:p>
            <a:pPr algn="ctr"/>
            <a:r>
              <a:rPr lang="en-US" dirty="0" smtClean="0"/>
              <a:t>The cellular terminal is unique to Thames outdoor pool. This terminal is identical in nature to the separate systems, but is entered as handheld instead of the normal payment method. </a:t>
            </a:r>
            <a:endParaRPr lang="en-CA" dirty="0"/>
          </a:p>
        </p:txBody>
      </p:sp>
      <p:pic>
        <p:nvPicPr>
          <p:cNvPr id="7" name="Picture 6"/>
          <p:cNvPicPr>
            <a:picLocks noChangeAspect="1"/>
          </p:cNvPicPr>
          <p:nvPr/>
        </p:nvPicPr>
        <p:blipFill>
          <a:blip r:embed="rId4"/>
          <a:stretch>
            <a:fillRect/>
          </a:stretch>
        </p:blipFill>
        <p:spPr>
          <a:xfrm>
            <a:off x="4521925" y="661987"/>
            <a:ext cx="4469675" cy="3225939"/>
          </a:xfrm>
          <a:prstGeom prst="rect">
            <a:avLst/>
          </a:prstGeom>
        </p:spPr>
      </p:pic>
    </p:spTree>
    <p:extLst>
      <p:ext uri="{BB962C8B-B14F-4D97-AF65-F5344CB8AC3E}">
        <p14:creationId xmlns:p14="http://schemas.microsoft.com/office/powerpoint/2010/main" val="913773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2" name="TextBox 1"/>
          <p:cNvSpPr txBox="1"/>
          <p:nvPr/>
        </p:nvSpPr>
        <p:spPr>
          <a:xfrm>
            <a:off x="1828800" y="3048000"/>
            <a:ext cx="5257800" cy="2862322"/>
          </a:xfrm>
          <a:prstGeom prst="rect">
            <a:avLst/>
          </a:prstGeom>
          <a:noFill/>
        </p:spPr>
        <p:txBody>
          <a:bodyPr wrap="square" rtlCol="0">
            <a:spAutoFit/>
          </a:bodyPr>
          <a:lstStyle/>
          <a:p>
            <a:r>
              <a:rPr lang="en-US" dirty="0" smtClean="0"/>
              <a:t>At the end of your shift, if you use the separate or cellular terminal, you will need to settle the terminal. To do so you must follow these steps. </a:t>
            </a:r>
          </a:p>
          <a:p>
            <a:endParaRPr lang="en-US" dirty="0"/>
          </a:p>
          <a:p>
            <a:r>
              <a:rPr lang="en-US" dirty="0" smtClean="0"/>
              <a:t>Once completed compare this to your drawer balance report. The two documents should show the correct balance. If they do not this is an outage that needs reporting follow the over/short guidelines.</a:t>
            </a:r>
          </a:p>
          <a:p>
            <a:r>
              <a:rPr lang="en-US" dirty="0" smtClean="0"/>
              <a:t>Please attach the settlement report to your drawer balance report at the end of your shift. </a:t>
            </a:r>
            <a:endParaRPr lang="en-CA" dirty="0"/>
          </a:p>
        </p:txBody>
      </p:sp>
    </p:spTree>
    <p:extLst>
      <p:ext uri="{BB962C8B-B14F-4D97-AF65-F5344CB8AC3E}">
        <p14:creationId xmlns:p14="http://schemas.microsoft.com/office/powerpoint/2010/main" val="2034916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a:bodyPr>
          <a:lstStyle/>
          <a:p>
            <a:r>
              <a:rPr lang="en-US" sz="7200" b="1" dirty="0" smtClean="0">
                <a:solidFill>
                  <a:schemeClr val="tx2">
                    <a:lumMod val="75000"/>
                  </a:schemeClr>
                </a:solidFill>
              </a:rPr>
              <a:t>Point of Sale</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1600200" y="2667000"/>
            <a:ext cx="6019800" cy="769441"/>
          </a:xfrm>
          <a:prstGeom prst="rect">
            <a:avLst/>
          </a:prstGeom>
          <a:noFill/>
        </p:spPr>
        <p:txBody>
          <a:bodyPr wrap="square" rtlCol="0">
            <a:spAutoFit/>
          </a:bodyPr>
          <a:lstStyle/>
          <a:p>
            <a:pPr algn="ctr"/>
            <a:r>
              <a:rPr lang="en-US" sz="4400" b="1" dirty="0" smtClean="0">
                <a:solidFill>
                  <a:schemeClr val="bg1">
                    <a:lumMod val="50000"/>
                  </a:schemeClr>
                </a:solidFill>
              </a:rPr>
              <a:t>Voiding Transactions</a:t>
            </a:r>
            <a:endParaRPr lang="en-CA" sz="4400"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25179" y="0"/>
            <a:ext cx="9169179" cy="6029467"/>
          </a:xfrm>
          <a:prstGeom prst="rect">
            <a:avLst/>
          </a:prstGeom>
        </p:spPr>
      </p:pic>
      <p:sp>
        <p:nvSpPr>
          <p:cNvPr id="11" name="Rectangle 10"/>
          <p:cNvSpPr/>
          <p:nvPr/>
        </p:nvSpPr>
        <p:spPr>
          <a:xfrm>
            <a:off x="2362200" y="1152646"/>
            <a:ext cx="1066800" cy="685800"/>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p:nvSpPr>
        <p:spPr>
          <a:xfrm>
            <a:off x="4724400" y="533400"/>
            <a:ext cx="4267200" cy="923330"/>
          </a:xfrm>
          <a:prstGeom prst="rect">
            <a:avLst/>
          </a:prstGeom>
          <a:noFill/>
        </p:spPr>
        <p:txBody>
          <a:bodyPr wrap="square" rtlCol="0">
            <a:spAutoFit/>
          </a:bodyPr>
          <a:lstStyle/>
          <a:p>
            <a:r>
              <a:rPr lang="en-US" dirty="0" smtClean="0"/>
              <a:t>Mistakes happen, so there are ways to fix errors in your transactions. They can occur at two times, prior to payment or after.</a:t>
            </a:r>
            <a:endParaRPr lang="en-CA" dirty="0"/>
          </a:p>
        </p:txBody>
      </p:sp>
      <p:sp>
        <p:nvSpPr>
          <p:cNvPr id="13" name="TextBox 12"/>
          <p:cNvSpPr txBox="1"/>
          <p:nvPr/>
        </p:nvSpPr>
        <p:spPr>
          <a:xfrm>
            <a:off x="4718426" y="561719"/>
            <a:ext cx="4038600" cy="923330"/>
          </a:xfrm>
          <a:prstGeom prst="rect">
            <a:avLst/>
          </a:prstGeom>
          <a:noFill/>
        </p:spPr>
        <p:txBody>
          <a:bodyPr wrap="square" rtlCol="0">
            <a:spAutoFit/>
          </a:bodyPr>
          <a:lstStyle/>
          <a:p>
            <a:r>
              <a:rPr lang="en-US" dirty="0" smtClean="0"/>
              <a:t>Prior to payment void item will remove the desired item without needing any additional steps. </a:t>
            </a:r>
            <a:endParaRPr lang="en-CA" dirty="0"/>
          </a:p>
        </p:txBody>
      </p:sp>
      <p:pic>
        <p:nvPicPr>
          <p:cNvPr id="15" name="Picture 14"/>
          <p:cNvPicPr>
            <a:picLocks noChangeAspect="1"/>
          </p:cNvPicPr>
          <p:nvPr/>
        </p:nvPicPr>
        <p:blipFill>
          <a:blip r:embed="rId5"/>
          <a:stretch>
            <a:fillRect/>
          </a:stretch>
        </p:blipFill>
        <p:spPr>
          <a:xfrm>
            <a:off x="0" y="2133600"/>
            <a:ext cx="4146926" cy="3975903"/>
          </a:xfrm>
          <a:prstGeom prst="rect">
            <a:avLst/>
          </a:prstGeom>
        </p:spPr>
      </p:pic>
      <p:cxnSp>
        <p:nvCxnSpPr>
          <p:cNvPr id="17" name="Straight Arrow Connector 16"/>
          <p:cNvCxnSpPr/>
          <p:nvPr/>
        </p:nvCxnSpPr>
        <p:spPr>
          <a:xfrm flipH="1" flipV="1">
            <a:off x="685800" y="3210081"/>
            <a:ext cx="609600" cy="4475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81200" y="2590800"/>
            <a:ext cx="0" cy="52774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stretch>
            <a:fillRect/>
          </a:stretch>
        </p:blipFill>
        <p:spPr>
          <a:xfrm>
            <a:off x="-29599" y="2133600"/>
            <a:ext cx="4593702" cy="3323788"/>
          </a:xfrm>
          <a:prstGeom prst="rect">
            <a:avLst/>
          </a:prstGeom>
        </p:spPr>
      </p:pic>
      <p:sp>
        <p:nvSpPr>
          <p:cNvPr id="23" name="TextBox 22"/>
          <p:cNvSpPr txBox="1"/>
          <p:nvPr/>
        </p:nvSpPr>
        <p:spPr>
          <a:xfrm>
            <a:off x="2289023" y="2590800"/>
            <a:ext cx="2209800" cy="369332"/>
          </a:xfrm>
          <a:prstGeom prst="rect">
            <a:avLst/>
          </a:prstGeom>
          <a:noFill/>
        </p:spPr>
        <p:txBody>
          <a:bodyPr wrap="square" rtlCol="0">
            <a:spAutoFit/>
          </a:bodyPr>
          <a:lstStyle/>
          <a:p>
            <a:r>
              <a:rPr lang="en-US" dirty="0" smtClean="0"/>
              <a:t>And now we’re good!</a:t>
            </a:r>
            <a:endParaRPr lang="en-CA" dirty="0"/>
          </a:p>
        </p:txBody>
      </p:sp>
      <p:sp>
        <p:nvSpPr>
          <p:cNvPr id="2" name="Rectangle 1"/>
          <p:cNvSpPr/>
          <p:nvPr/>
        </p:nvSpPr>
        <p:spPr>
          <a:xfrm>
            <a:off x="4718426" y="1606033"/>
            <a:ext cx="4572000" cy="646331"/>
          </a:xfrm>
          <a:prstGeom prst="rect">
            <a:avLst/>
          </a:prstGeom>
        </p:spPr>
        <p:txBody>
          <a:bodyPr>
            <a:spAutoFit/>
          </a:bodyPr>
          <a:lstStyle/>
          <a:p>
            <a:r>
              <a:rPr lang="en-US" dirty="0"/>
              <a:t>However it is only usable before you receive </a:t>
            </a:r>
            <a:r>
              <a:rPr lang="en-US" dirty="0" smtClean="0"/>
              <a:t>payment.</a:t>
            </a:r>
            <a:endParaRPr lang="en-CA" dirty="0"/>
          </a:p>
        </p:txBody>
      </p:sp>
      <p:sp>
        <p:nvSpPr>
          <p:cNvPr id="18" name="TextBox 17"/>
          <p:cNvSpPr txBox="1"/>
          <p:nvPr/>
        </p:nvSpPr>
        <p:spPr>
          <a:xfrm>
            <a:off x="1342059" y="3118545"/>
            <a:ext cx="2650330" cy="923330"/>
          </a:xfrm>
          <a:prstGeom prst="rect">
            <a:avLst/>
          </a:prstGeom>
          <a:noFill/>
        </p:spPr>
        <p:txBody>
          <a:bodyPr wrap="square" rtlCol="0">
            <a:spAutoFit/>
          </a:bodyPr>
          <a:lstStyle/>
          <a:p>
            <a:r>
              <a:rPr lang="en-US" dirty="0" smtClean="0"/>
              <a:t>Click on void item, and then click the item you want to void </a:t>
            </a:r>
            <a:endParaRPr lang="en-CA" dirty="0"/>
          </a:p>
        </p:txBody>
      </p:sp>
    </p:spTree>
    <p:extLst>
      <p:ext uri="{BB962C8B-B14F-4D97-AF65-F5344CB8AC3E}">
        <p14:creationId xmlns:p14="http://schemas.microsoft.com/office/powerpoint/2010/main" val="248730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5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2" presetClass="entr" presetSubtype="4"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10" presetClass="entr" presetSubtype="0" fill="hold" grpId="0" nodeType="afterEffect">
                                  <p:stCondLst>
                                    <p:cond delay="5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childTnLst>
                                </p:cTn>
                              </p:par>
                            </p:childTnLst>
                          </p:cTn>
                        </p:par>
                        <p:par>
                          <p:cTn id="41" fill="hold">
                            <p:stCondLst>
                              <p:cond delay="2500"/>
                            </p:stCondLst>
                            <p:childTnLst>
                              <p:par>
                                <p:cTn id="42" presetID="10" presetClass="entr" presetSubtype="0" fill="hold" nodeType="afterEffect">
                                  <p:stCondLst>
                                    <p:cond delay="5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childTnLst>
                                </p:cTn>
                              </p:par>
                            </p:childTnLst>
                          </p:cTn>
                        </p:par>
                        <p:par>
                          <p:cTn id="45" fill="hold">
                            <p:stCondLst>
                              <p:cond delay="4000"/>
                            </p:stCondLst>
                            <p:childTnLst>
                              <p:par>
                                <p:cTn id="46" presetID="10" presetClass="entr" presetSubtype="0" fill="hold" nodeType="afterEffect">
                                  <p:stCondLst>
                                    <p:cond delay="5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8"/>
                                        </p:tgtEl>
                                      </p:cBhvr>
                                    </p:animEffect>
                                    <p:set>
                                      <p:cBhvr>
                                        <p:cTn id="56" dur="1" fill="hold">
                                          <p:stCondLst>
                                            <p:cond delay="499"/>
                                          </p:stCondLst>
                                        </p:cTn>
                                        <p:tgtEl>
                                          <p:spTgt spid="18"/>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par>
                          <p:cTn id="63" fill="hold">
                            <p:stCondLst>
                              <p:cond delay="500"/>
                            </p:stCondLst>
                            <p:childTnLst>
                              <p:par>
                                <p:cTn id="64" presetID="2" presetClass="entr" presetSubtype="4"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childTnLst>
                          </p:cTn>
                        </p:par>
                        <p:par>
                          <p:cTn id="68" fill="hold">
                            <p:stCondLst>
                              <p:cond delay="1000"/>
                            </p:stCondLst>
                            <p:childTnLst>
                              <p:par>
                                <p:cTn id="69" presetID="10" presetClass="entr" presetSubtype="0" fill="hold" grpId="0" nodeType="afterEffect">
                                  <p:stCondLst>
                                    <p:cond delay="50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2" grpId="1"/>
      <p:bldP spid="13" grpId="0"/>
      <p:bldP spid="13" grpId="1"/>
      <p:bldP spid="23" grpId="0"/>
      <p:bldP spid="2" grpId="0"/>
      <p:bldP spid="2" grpId="1"/>
      <p:bldP spid="18" grpId="0"/>
      <p:bldP spid="1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25179" y="0"/>
            <a:ext cx="9169179" cy="6029467"/>
          </a:xfrm>
          <a:prstGeom prst="rect">
            <a:avLst/>
          </a:prstGeom>
        </p:spPr>
      </p:pic>
      <p:sp>
        <p:nvSpPr>
          <p:cNvPr id="9" name="Rectangle 8"/>
          <p:cNvSpPr/>
          <p:nvPr/>
        </p:nvSpPr>
        <p:spPr>
          <a:xfrm>
            <a:off x="228600" y="1143000"/>
            <a:ext cx="2133600" cy="685800"/>
          </a:xfrm>
          <a:prstGeom prst="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4572965" y="457200"/>
            <a:ext cx="4267200" cy="923330"/>
          </a:xfrm>
          <a:prstGeom prst="rect">
            <a:avLst/>
          </a:prstGeom>
          <a:noFill/>
        </p:spPr>
        <p:txBody>
          <a:bodyPr wrap="square" rtlCol="0">
            <a:spAutoFit/>
          </a:bodyPr>
          <a:lstStyle/>
          <a:p>
            <a:r>
              <a:rPr lang="en-US" dirty="0" smtClean="0"/>
              <a:t>After you receive payment a Deck Supervisor, Pool Manager, or Assistant Pool Manager is needed to cancel a transaction. </a:t>
            </a:r>
            <a:endParaRPr lang="en-CA" dirty="0"/>
          </a:p>
        </p:txBody>
      </p:sp>
      <p:sp>
        <p:nvSpPr>
          <p:cNvPr id="6" name="TextBox 5"/>
          <p:cNvSpPr txBox="1"/>
          <p:nvPr/>
        </p:nvSpPr>
        <p:spPr>
          <a:xfrm>
            <a:off x="4611065" y="443517"/>
            <a:ext cx="4572000" cy="369332"/>
          </a:xfrm>
          <a:prstGeom prst="rect">
            <a:avLst/>
          </a:prstGeom>
          <a:noFill/>
        </p:spPr>
        <p:txBody>
          <a:bodyPr wrap="square" rtlCol="0">
            <a:spAutoFit/>
          </a:bodyPr>
          <a:lstStyle/>
          <a:p>
            <a:r>
              <a:rPr lang="en-US" dirty="0" smtClean="0"/>
              <a:t>The first step is clicking on hold/ recall </a:t>
            </a:r>
            <a:endParaRPr lang="en-CA" dirty="0"/>
          </a:p>
        </p:txBody>
      </p:sp>
      <p:pic>
        <p:nvPicPr>
          <p:cNvPr id="10" name="Picture 9"/>
          <p:cNvPicPr>
            <a:picLocks noChangeAspect="1"/>
          </p:cNvPicPr>
          <p:nvPr/>
        </p:nvPicPr>
        <p:blipFill>
          <a:blip r:embed="rId5"/>
          <a:stretch>
            <a:fillRect/>
          </a:stretch>
        </p:blipFill>
        <p:spPr>
          <a:xfrm>
            <a:off x="34537" y="1906120"/>
            <a:ext cx="4537463" cy="3647789"/>
          </a:xfrm>
          <a:prstGeom prst="rect">
            <a:avLst/>
          </a:prstGeom>
        </p:spPr>
      </p:pic>
      <p:cxnSp>
        <p:nvCxnSpPr>
          <p:cNvPr id="12" name="Straight Arrow Connector 11"/>
          <p:cNvCxnSpPr/>
          <p:nvPr/>
        </p:nvCxnSpPr>
        <p:spPr>
          <a:xfrm flipH="1">
            <a:off x="1676400" y="3581400"/>
            <a:ext cx="1066800" cy="8093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67000" y="3200400"/>
            <a:ext cx="1981200" cy="1200329"/>
          </a:xfrm>
          <a:prstGeom prst="rect">
            <a:avLst/>
          </a:prstGeom>
          <a:noFill/>
        </p:spPr>
        <p:txBody>
          <a:bodyPr wrap="square" rtlCol="0">
            <a:spAutoFit/>
          </a:bodyPr>
          <a:lstStyle/>
          <a:p>
            <a:r>
              <a:rPr lang="en-US" dirty="0" smtClean="0"/>
              <a:t>Next find the transaction in question, and click okay</a:t>
            </a:r>
            <a:endParaRPr lang="en-CA" dirty="0"/>
          </a:p>
        </p:txBody>
      </p:sp>
      <p:cxnSp>
        <p:nvCxnSpPr>
          <p:cNvPr id="15" name="Straight Arrow Connector 14"/>
          <p:cNvCxnSpPr/>
          <p:nvPr/>
        </p:nvCxnSpPr>
        <p:spPr>
          <a:xfrm>
            <a:off x="3048000" y="4390786"/>
            <a:ext cx="304800" cy="9539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614454" y="633929"/>
            <a:ext cx="4343400" cy="1416798"/>
            <a:chOff x="4889863" y="238267"/>
            <a:chExt cx="4343400" cy="1898617"/>
          </a:xfrm>
        </p:grpSpPr>
        <p:sp>
          <p:nvSpPr>
            <p:cNvPr id="11" name="Rectangle 10"/>
            <p:cNvSpPr/>
            <p:nvPr/>
          </p:nvSpPr>
          <p:spPr>
            <a:xfrm>
              <a:off x="4953000" y="304800"/>
              <a:ext cx="4191000" cy="1832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889863" y="238267"/>
              <a:ext cx="4343400" cy="1477328"/>
            </a:xfrm>
            <a:prstGeom prst="rect">
              <a:avLst/>
            </a:prstGeom>
            <a:noFill/>
          </p:spPr>
          <p:txBody>
            <a:bodyPr wrap="square" rtlCol="0">
              <a:spAutoFit/>
            </a:bodyPr>
            <a:lstStyle/>
            <a:p>
              <a:r>
                <a:rPr lang="en-US" dirty="0" smtClean="0"/>
                <a:t>When cancelling a transaction please only cancel transactions that are cash payments, issues can arise in cancelling credit cards, so please notify your Supervisor and have them handle this through finance</a:t>
              </a:r>
              <a:endParaRPr lang="en-CA" dirty="0"/>
            </a:p>
          </p:txBody>
        </p:sp>
      </p:grpSp>
    </p:spTree>
    <p:extLst>
      <p:ext uri="{BB962C8B-B14F-4D97-AF65-F5344CB8AC3E}">
        <p14:creationId xmlns:p14="http://schemas.microsoft.com/office/powerpoint/2010/main" val="103161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5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7" grpId="1"/>
      <p:bldP spid="6"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439426" y="-11575"/>
            <a:ext cx="8301122" cy="6019801"/>
          </a:xfrm>
          <a:prstGeom prst="rect">
            <a:avLst/>
          </a:prstGeom>
        </p:spPr>
      </p:pic>
      <p:sp>
        <p:nvSpPr>
          <p:cNvPr id="9" name="Rectangle 8"/>
          <p:cNvSpPr/>
          <p:nvPr/>
        </p:nvSpPr>
        <p:spPr>
          <a:xfrm>
            <a:off x="1600200" y="1143000"/>
            <a:ext cx="990600" cy="685800"/>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4578531" y="577810"/>
            <a:ext cx="4168548" cy="923330"/>
          </a:xfrm>
          <a:prstGeom prst="rect">
            <a:avLst/>
          </a:prstGeom>
          <a:solidFill>
            <a:schemeClr val="accent1"/>
          </a:solidFill>
        </p:spPr>
        <p:txBody>
          <a:bodyPr wrap="square" rtlCol="0">
            <a:spAutoFit/>
          </a:bodyPr>
          <a:lstStyle/>
          <a:p>
            <a:r>
              <a:rPr lang="en-US" dirty="0" smtClean="0"/>
              <a:t>Now press cancel transaction, and it will prompt you for the reason. Enter the reason and it is completed.</a:t>
            </a:r>
            <a:endParaRPr lang="en-CA" dirty="0"/>
          </a:p>
        </p:txBody>
      </p:sp>
    </p:spTree>
    <p:extLst>
      <p:ext uri="{BB962C8B-B14F-4D97-AF65-F5344CB8AC3E}">
        <p14:creationId xmlns:p14="http://schemas.microsoft.com/office/powerpoint/2010/main" val="334716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a:bodyPr>
          <a:lstStyle/>
          <a:p>
            <a:r>
              <a:rPr lang="en-US" sz="7200" b="1" dirty="0" smtClean="0">
                <a:solidFill>
                  <a:schemeClr val="tx2">
                    <a:lumMod val="75000"/>
                  </a:schemeClr>
                </a:solidFill>
              </a:rPr>
              <a:t>Point of Sale</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1600200" y="2667000"/>
            <a:ext cx="6019800" cy="769441"/>
          </a:xfrm>
          <a:prstGeom prst="rect">
            <a:avLst/>
          </a:prstGeom>
          <a:noFill/>
        </p:spPr>
        <p:txBody>
          <a:bodyPr wrap="square" rtlCol="0">
            <a:spAutoFit/>
          </a:bodyPr>
          <a:lstStyle/>
          <a:p>
            <a:pPr algn="ctr"/>
            <a:r>
              <a:rPr lang="en-US" sz="4400" b="1" dirty="0" smtClean="0">
                <a:solidFill>
                  <a:schemeClr val="bg1">
                    <a:lumMod val="50000"/>
                  </a:schemeClr>
                </a:solidFill>
              </a:rPr>
              <a:t>Merchandise Lookup</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25179" y="0"/>
            <a:ext cx="9169179" cy="6029467"/>
          </a:xfrm>
          <a:prstGeom prst="rect">
            <a:avLst/>
          </a:prstGeom>
        </p:spPr>
      </p:pic>
      <p:sp>
        <p:nvSpPr>
          <p:cNvPr id="9" name="Rectangle 8"/>
          <p:cNvSpPr/>
          <p:nvPr/>
        </p:nvSpPr>
        <p:spPr>
          <a:xfrm>
            <a:off x="3492610" y="1905000"/>
            <a:ext cx="1003190" cy="664580"/>
          </a:xfrm>
          <a:prstGeom prst="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Arrow Connector 5"/>
          <p:cNvCxnSpPr/>
          <p:nvPr/>
        </p:nvCxnSpPr>
        <p:spPr>
          <a:xfrm flipH="1">
            <a:off x="4419600" y="1371600"/>
            <a:ext cx="609600" cy="7620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84539" y="501134"/>
            <a:ext cx="4572000" cy="923330"/>
          </a:xfrm>
          <a:prstGeom prst="rect">
            <a:avLst/>
          </a:prstGeom>
          <a:noFill/>
        </p:spPr>
        <p:txBody>
          <a:bodyPr wrap="square" rtlCol="0">
            <a:spAutoFit/>
          </a:bodyPr>
          <a:lstStyle/>
          <a:p>
            <a:r>
              <a:rPr lang="en-US" dirty="0" smtClean="0"/>
              <a:t>Every admission, payment or merchandise that is not found in the main screen is found under the look up option.</a:t>
            </a:r>
            <a:endParaRPr lang="en-CA" dirty="0"/>
          </a:p>
        </p:txBody>
      </p:sp>
      <p:pic>
        <p:nvPicPr>
          <p:cNvPr id="2" name="Picture 1"/>
          <p:cNvPicPr>
            <a:picLocks noChangeAspect="1"/>
          </p:cNvPicPr>
          <p:nvPr/>
        </p:nvPicPr>
        <p:blipFill>
          <a:blip r:embed="rId5"/>
          <a:stretch>
            <a:fillRect/>
          </a:stretch>
        </p:blipFill>
        <p:spPr>
          <a:xfrm>
            <a:off x="227042" y="501134"/>
            <a:ext cx="2052638" cy="2947988"/>
          </a:xfrm>
          <a:prstGeom prst="rect">
            <a:avLst/>
          </a:prstGeom>
        </p:spPr>
      </p:pic>
      <p:cxnSp>
        <p:nvCxnSpPr>
          <p:cNvPr id="10" name="Straight Arrow Connector 9"/>
          <p:cNvCxnSpPr/>
          <p:nvPr/>
        </p:nvCxnSpPr>
        <p:spPr>
          <a:xfrm flipH="1" flipV="1">
            <a:off x="2279680" y="1752600"/>
            <a:ext cx="1212930" cy="48469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stretch>
            <a:fillRect/>
          </a:stretch>
        </p:blipFill>
        <p:spPr>
          <a:xfrm>
            <a:off x="268435" y="3164978"/>
            <a:ext cx="2015830" cy="2897756"/>
          </a:xfrm>
          <a:prstGeom prst="rect">
            <a:avLst/>
          </a:prstGeom>
        </p:spPr>
      </p:pic>
      <p:cxnSp>
        <p:nvCxnSpPr>
          <p:cNvPr id="13" name="Straight Arrow Connector 12"/>
          <p:cNvCxnSpPr/>
          <p:nvPr/>
        </p:nvCxnSpPr>
        <p:spPr>
          <a:xfrm>
            <a:off x="914400" y="1122948"/>
            <a:ext cx="0" cy="21536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447800" y="1056774"/>
            <a:ext cx="1477845" cy="210229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7"/>
          <a:stretch>
            <a:fillRect/>
          </a:stretch>
        </p:blipFill>
        <p:spPr>
          <a:xfrm>
            <a:off x="2279680" y="3164978"/>
            <a:ext cx="2029142" cy="2925111"/>
          </a:xfrm>
          <a:prstGeom prst="rect">
            <a:avLst/>
          </a:prstGeom>
        </p:spPr>
      </p:pic>
      <p:sp>
        <p:nvSpPr>
          <p:cNvPr id="21" name="TextBox 20"/>
          <p:cNvSpPr txBox="1"/>
          <p:nvPr/>
        </p:nvSpPr>
        <p:spPr>
          <a:xfrm>
            <a:off x="4632436" y="501134"/>
            <a:ext cx="4191000" cy="646331"/>
          </a:xfrm>
          <a:prstGeom prst="rect">
            <a:avLst/>
          </a:prstGeom>
          <a:noFill/>
        </p:spPr>
        <p:txBody>
          <a:bodyPr wrap="square" rtlCol="0">
            <a:spAutoFit/>
          </a:bodyPr>
          <a:lstStyle/>
          <a:p>
            <a:r>
              <a:rPr lang="en-US" dirty="0" smtClean="0"/>
              <a:t>Leadership, and merchandise are the more common types. </a:t>
            </a:r>
            <a:endParaRPr lang="en-CA" dirty="0"/>
          </a:p>
        </p:txBody>
      </p:sp>
      <p:sp>
        <p:nvSpPr>
          <p:cNvPr id="22" name="Rectangle 21"/>
          <p:cNvSpPr/>
          <p:nvPr/>
        </p:nvSpPr>
        <p:spPr>
          <a:xfrm>
            <a:off x="4724400" y="1752600"/>
            <a:ext cx="3792128" cy="369332"/>
          </a:xfrm>
          <a:prstGeom prst="rect">
            <a:avLst/>
          </a:prstGeom>
        </p:spPr>
        <p:txBody>
          <a:bodyPr wrap="none">
            <a:spAutoFit/>
          </a:bodyPr>
          <a:lstStyle/>
          <a:p>
            <a:r>
              <a:rPr lang="en-US" dirty="0"/>
              <a:t>Each facility will have their own supply</a:t>
            </a:r>
            <a:endParaRPr lang="en-CA" dirty="0"/>
          </a:p>
        </p:txBody>
      </p:sp>
    </p:spTree>
    <p:extLst>
      <p:ext uri="{BB962C8B-B14F-4D97-AF65-F5344CB8AC3E}">
        <p14:creationId xmlns:p14="http://schemas.microsoft.com/office/powerpoint/2010/main" val="18692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2" presetClass="entr" presetSubtype="4" fill="hold" nodeType="afterEffect">
                                  <p:stCondLst>
                                    <p:cond delay="5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ppt_x"/>
                                          </p:val>
                                        </p:tav>
                                        <p:tav tm="100000">
                                          <p:val>
                                            <p:strVal val="#ppt_x"/>
                                          </p:val>
                                        </p:tav>
                                      </p:tavLst>
                                    </p:anim>
                                    <p:anim calcmode="lin" valueType="num">
                                      <p:cBhvr additive="base">
                                        <p:cTn id="24"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1">
                                            <p:txEl>
                                              <p:pRg st="0" end="0"/>
                                            </p:txEl>
                                          </p:spTgt>
                                        </p:tgtEl>
                                        <p:attrNameLst>
                                          <p:attrName>style.visibility</p:attrName>
                                        </p:attrNameLst>
                                      </p:cBhvr>
                                      <p:to>
                                        <p:strVal val="visible"/>
                                      </p:to>
                                    </p:set>
                                    <p:animEffect transition="in" filter="fade">
                                      <p:cBhvr>
                                        <p:cTn id="42" dur="500"/>
                                        <p:tgtEl>
                                          <p:spTgt spid="2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1500"/>
                            </p:stCondLst>
                            <p:childTnLst>
                              <p:par>
                                <p:cTn id="51" presetID="2" presetClass="entr" presetSubtype="4"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2" presetClass="entr" presetSubtype="4"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p:bldP spid="11" grpId="1"/>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a:bodyPr>
          <a:lstStyle/>
          <a:p>
            <a:r>
              <a:rPr lang="en-US" sz="7200" b="1" dirty="0" smtClean="0">
                <a:solidFill>
                  <a:schemeClr val="tx2">
                    <a:lumMod val="75000"/>
                  </a:schemeClr>
                </a:solidFill>
              </a:rPr>
              <a:t>Point of Sale</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1600200" y="2667000"/>
            <a:ext cx="6019800" cy="769441"/>
          </a:xfrm>
          <a:prstGeom prst="rect">
            <a:avLst/>
          </a:prstGeom>
          <a:noFill/>
        </p:spPr>
        <p:txBody>
          <a:bodyPr wrap="square" rtlCol="0">
            <a:spAutoFit/>
          </a:bodyPr>
          <a:lstStyle/>
          <a:p>
            <a:pPr algn="ctr"/>
            <a:r>
              <a:rPr lang="en-US" sz="4400" b="1" dirty="0" smtClean="0">
                <a:solidFill>
                  <a:schemeClr val="bg1">
                    <a:lumMod val="50000"/>
                  </a:schemeClr>
                </a:solidFill>
              </a:rPr>
              <a:t>Camp Admissions</a:t>
            </a:r>
            <a:endParaRPr lang="en-CA" sz="4400"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25179" y="0"/>
            <a:ext cx="9169179" cy="6029467"/>
          </a:xfrm>
          <a:prstGeom prst="rect">
            <a:avLst/>
          </a:prstGeom>
        </p:spPr>
      </p:pic>
      <p:sp>
        <p:nvSpPr>
          <p:cNvPr id="10" name="Rectangle 9"/>
          <p:cNvSpPr/>
          <p:nvPr/>
        </p:nvSpPr>
        <p:spPr>
          <a:xfrm>
            <a:off x="3429000" y="1870166"/>
            <a:ext cx="1066800" cy="6858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p:cNvPicPr>
            <a:picLocks noChangeAspect="1"/>
          </p:cNvPicPr>
          <p:nvPr/>
        </p:nvPicPr>
        <p:blipFill>
          <a:blip r:embed="rId5"/>
          <a:stretch>
            <a:fillRect/>
          </a:stretch>
        </p:blipFill>
        <p:spPr>
          <a:xfrm>
            <a:off x="162494" y="1524000"/>
            <a:ext cx="2712955" cy="3846909"/>
          </a:xfrm>
          <a:prstGeom prst="rect">
            <a:avLst/>
          </a:prstGeom>
        </p:spPr>
      </p:pic>
      <p:cxnSp>
        <p:nvCxnSpPr>
          <p:cNvPr id="7" name="Straight Arrow Connector 6"/>
          <p:cNvCxnSpPr>
            <a:stCxn id="10" idx="1"/>
          </p:cNvCxnSpPr>
          <p:nvPr/>
        </p:nvCxnSpPr>
        <p:spPr>
          <a:xfrm flipH="1" flipV="1">
            <a:off x="2590801" y="1981200"/>
            <a:ext cx="838199" cy="23186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48200" y="457200"/>
            <a:ext cx="3765097" cy="646331"/>
          </a:xfrm>
          <a:prstGeom prst="rect">
            <a:avLst/>
          </a:prstGeom>
          <a:noFill/>
        </p:spPr>
        <p:txBody>
          <a:bodyPr wrap="square" rtlCol="0">
            <a:spAutoFit/>
          </a:bodyPr>
          <a:lstStyle/>
          <a:p>
            <a:r>
              <a:rPr lang="en-US" dirty="0" smtClean="0"/>
              <a:t>Camp admissions for City of London are also done through lookup</a:t>
            </a:r>
            <a:endParaRPr lang="en-CA" dirty="0"/>
          </a:p>
        </p:txBody>
      </p:sp>
      <p:pic>
        <p:nvPicPr>
          <p:cNvPr id="12" name="Picture 11"/>
          <p:cNvPicPr>
            <a:picLocks noChangeAspect="1"/>
          </p:cNvPicPr>
          <p:nvPr/>
        </p:nvPicPr>
        <p:blipFill>
          <a:blip r:embed="rId6"/>
          <a:stretch>
            <a:fillRect/>
          </a:stretch>
        </p:blipFill>
        <p:spPr>
          <a:xfrm>
            <a:off x="3276600" y="3048001"/>
            <a:ext cx="4410075" cy="2057400"/>
          </a:xfrm>
          <a:prstGeom prst="rect">
            <a:avLst/>
          </a:prstGeom>
        </p:spPr>
      </p:pic>
      <p:sp>
        <p:nvSpPr>
          <p:cNvPr id="13" name="TextBox 12"/>
          <p:cNvSpPr txBox="1"/>
          <p:nvPr/>
        </p:nvSpPr>
        <p:spPr>
          <a:xfrm>
            <a:off x="4603273" y="1595566"/>
            <a:ext cx="3929897" cy="646331"/>
          </a:xfrm>
          <a:prstGeom prst="rect">
            <a:avLst/>
          </a:prstGeom>
          <a:noFill/>
        </p:spPr>
        <p:txBody>
          <a:bodyPr wrap="square" rtlCol="0">
            <a:spAutoFit/>
          </a:bodyPr>
          <a:lstStyle/>
          <a:p>
            <a:r>
              <a:rPr lang="en-US" dirty="0" smtClean="0"/>
              <a:t>Select either Day camp or Playground, the camp will let you know </a:t>
            </a:r>
            <a:endParaRPr lang="en-CA" dirty="0"/>
          </a:p>
        </p:txBody>
      </p:sp>
      <p:sp>
        <p:nvSpPr>
          <p:cNvPr id="14" name="TextBox 13"/>
          <p:cNvSpPr txBox="1"/>
          <p:nvPr/>
        </p:nvSpPr>
        <p:spPr>
          <a:xfrm>
            <a:off x="4648200" y="466296"/>
            <a:ext cx="4572000" cy="646331"/>
          </a:xfrm>
          <a:prstGeom prst="rect">
            <a:avLst/>
          </a:prstGeom>
          <a:noFill/>
        </p:spPr>
        <p:txBody>
          <a:bodyPr wrap="square" rtlCol="0">
            <a:spAutoFit/>
          </a:bodyPr>
          <a:lstStyle/>
          <a:p>
            <a:r>
              <a:rPr lang="en-US" dirty="0" smtClean="0"/>
              <a:t>Once that’s done the following prompt will appear.</a:t>
            </a:r>
            <a:endParaRPr lang="en-CA" dirty="0"/>
          </a:p>
        </p:txBody>
      </p:sp>
      <p:cxnSp>
        <p:nvCxnSpPr>
          <p:cNvPr id="15" name="Straight Arrow Connector 14"/>
          <p:cNvCxnSpPr/>
          <p:nvPr/>
        </p:nvCxnSpPr>
        <p:spPr>
          <a:xfrm flipH="1">
            <a:off x="4495800" y="1002350"/>
            <a:ext cx="265611" cy="20123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603297" y="1595565"/>
            <a:ext cx="3810000" cy="646331"/>
          </a:xfrm>
          <a:prstGeom prst="rect">
            <a:avLst/>
          </a:prstGeom>
          <a:noFill/>
        </p:spPr>
        <p:txBody>
          <a:bodyPr wrap="square" rtlCol="0">
            <a:spAutoFit/>
          </a:bodyPr>
          <a:lstStyle/>
          <a:p>
            <a:r>
              <a:rPr lang="en-US" dirty="0" smtClean="0"/>
              <a:t>Fill in the information that the leaders provide</a:t>
            </a:r>
            <a:endParaRPr lang="en-CA" dirty="0"/>
          </a:p>
        </p:txBody>
      </p:sp>
      <p:sp>
        <p:nvSpPr>
          <p:cNvPr id="20" name="TextBox 19"/>
          <p:cNvSpPr txBox="1"/>
          <p:nvPr/>
        </p:nvSpPr>
        <p:spPr>
          <a:xfrm>
            <a:off x="4648200" y="448104"/>
            <a:ext cx="4343400" cy="923330"/>
          </a:xfrm>
          <a:prstGeom prst="rect">
            <a:avLst/>
          </a:prstGeom>
          <a:noFill/>
        </p:spPr>
        <p:txBody>
          <a:bodyPr wrap="square" rtlCol="0">
            <a:spAutoFit/>
          </a:bodyPr>
          <a:lstStyle/>
          <a:p>
            <a:r>
              <a:rPr lang="en-US" dirty="0" smtClean="0"/>
              <a:t>This is very important to complete. Ensure that cashiers are completing this prior to giving camps their wrist bands.</a:t>
            </a:r>
            <a:endParaRPr lang="en-CA" dirty="0"/>
          </a:p>
        </p:txBody>
      </p:sp>
    </p:spTree>
    <p:extLst>
      <p:ext uri="{BB962C8B-B14F-4D97-AF65-F5344CB8AC3E}">
        <p14:creationId xmlns:p14="http://schemas.microsoft.com/office/powerpoint/2010/main" val="212952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2" presetClass="entr" presetSubtype="4"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4"/>
                                        </p:tgtEl>
                                      </p:cBhvr>
                                    </p:animEffect>
                                    <p:set>
                                      <p:cBhvr>
                                        <p:cTn id="64" dur="1" fill="hold">
                                          <p:stCondLst>
                                            <p:cond delay="499"/>
                                          </p:stCondLst>
                                        </p:cTn>
                                        <p:tgtEl>
                                          <p:spTgt spid="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3" grpId="0"/>
      <p:bldP spid="13" grpId="1"/>
      <p:bldP spid="14" grpId="0"/>
      <p:bldP spid="14" grpId="1"/>
      <p:bldP spid="19" grpId="0"/>
      <p:bldP spid="19" grpId="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83880" cy="1051560"/>
          </a:xfrm>
        </p:spPr>
        <p:txBody>
          <a:bodyPr/>
          <a:lstStyle/>
          <a:p>
            <a:r>
              <a:rPr lang="en-US" b="1" dirty="0" smtClean="0">
                <a:solidFill>
                  <a:schemeClr val="tx2">
                    <a:lumMod val="75000"/>
                  </a:schemeClr>
                </a:solidFill>
              </a:rPr>
              <a:t>Policies</a:t>
            </a:r>
            <a:endParaRPr lang="en-CA" b="1" dirty="0">
              <a:solidFill>
                <a:schemeClr val="tx2">
                  <a:lumMod val="75000"/>
                </a:schemeClr>
              </a:solidFill>
            </a:endParaRPr>
          </a:p>
        </p:txBody>
      </p:sp>
      <p:sp>
        <p:nvSpPr>
          <p:cNvPr id="3" name="Content Placeholder 2"/>
          <p:cNvSpPr>
            <a:spLocks noGrp="1"/>
          </p:cNvSpPr>
          <p:nvPr>
            <p:ph idx="1"/>
          </p:nvPr>
        </p:nvSpPr>
        <p:spPr>
          <a:xfrm>
            <a:off x="381000" y="1371600"/>
            <a:ext cx="8183880" cy="4187952"/>
          </a:xfrm>
        </p:spPr>
        <p:txBody>
          <a:bodyPr>
            <a:normAutofit/>
          </a:bodyPr>
          <a:lstStyle/>
          <a:p>
            <a:r>
              <a:rPr lang="en-US" dirty="0" smtClean="0"/>
              <a:t>We do not provide refunds</a:t>
            </a:r>
          </a:p>
          <a:p>
            <a:pPr lvl="1"/>
            <a:r>
              <a:rPr lang="en-US" dirty="0" smtClean="0"/>
              <a:t>Consult with your supervisor</a:t>
            </a:r>
          </a:p>
          <a:p>
            <a:pPr lvl="1"/>
            <a:r>
              <a:rPr lang="en-US" dirty="0" smtClean="0"/>
              <a:t>Issue a complimentary pass if needed</a:t>
            </a:r>
          </a:p>
          <a:p>
            <a:r>
              <a:rPr lang="en-US" dirty="0" smtClean="0"/>
              <a:t>Thunderstorms/Pool Fouling etc.</a:t>
            </a:r>
          </a:p>
          <a:p>
            <a:pPr lvl="1"/>
            <a:r>
              <a:rPr lang="en-US" dirty="0" smtClean="0"/>
              <a:t>Only within one hour of individual’s admission</a:t>
            </a:r>
          </a:p>
          <a:p>
            <a:pPr lvl="1"/>
            <a:r>
              <a:rPr lang="en-US" dirty="0" smtClean="0"/>
              <a:t>We have rainy day passes, or </a:t>
            </a:r>
            <a:r>
              <a:rPr lang="en-US" dirty="0" err="1" smtClean="0"/>
              <a:t>compl</a:t>
            </a:r>
            <a:r>
              <a:rPr lang="en-US" dirty="0" smtClean="0"/>
              <a:t> passes</a:t>
            </a:r>
          </a:p>
          <a:p>
            <a:r>
              <a:rPr lang="en-US" dirty="0" smtClean="0"/>
              <a:t>Only cash-trained staff behind the cash desk</a:t>
            </a:r>
          </a:p>
          <a:p>
            <a:endParaRPr lang="en-US" dirty="0" smtClean="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6" name="Picture 5"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a:bodyPr>
          <a:lstStyle/>
          <a:p>
            <a:r>
              <a:rPr lang="en-US" sz="7200" b="1" dirty="0" smtClean="0">
                <a:solidFill>
                  <a:schemeClr val="tx2">
                    <a:lumMod val="75000"/>
                  </a:schemeClr>
                </a:solidFill>
              </a:rPr>
              <a:t>Point of Sale</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1600200" y="2667000"/>
            <a:ext cx="6019800" cy="1446550"/>
          </a:xfrm>
          <a:prstGeom prst="rect">
            <a:avLst/>
          </a:prstGeom>
          <a:noFill/>
        </p:spPr>
        <p:txBody>
          <a:bodyPr wrap="square" rtlCol="0">
            <a:spAutoFit/>
          </a:bodyPr>
          <a:lstStyle/>
          <a:p>
            <a:pPr algn="ctr"/>
            <a:r>
              <a:rPr lang="en-US" sz="4400" b="1" dirty="0" smtClean="0">
                <a:solidFill>
                  <a:schemeClr val="bg1">
                    <a:lumMod val="50000"/>
                  </a:schemeClr>
                </a:solidFill>
              </a:rPr>
              <a:t>Pay with Subsidy or Account Credit</a:t>
            </a:r>
            <a:endParaRPr lang="en-CA" sz="4400"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20581" y="-9666"/>
            <a:ext cx="9169179" cy="6029467"/>
          </a:xfrm>
          <a:prstGeom prst="rect">
            <a:avLst/>
          </a:prstGeom>
        </p:spPr>
      </p:pic>
      <p:sp>
        <p:nvSpPr>
          <p:cNvPr id="2" name="Rectangle 1"/>
          <p:cNvSpPr/>
          <p:nvPr/>
        </p:nvSpPr>
        <p:spPr>
          <a:xfrm>
            <a:off x="228600" y="381000"/>
            <a:ext cx="1066800" cy="7620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p:cNvCxnSpPr>
            <a:endCxn id="2" idx="3"/>
          </p:cNvCxnSpPr>
          <p:nvPr/>
        </p:nvCxnSpPr>
        <p:spPr>
          <a:xfrm flipH="1">
            <a:off x="1295400" y="762000"/>
            <a:ext cx="3359884"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55284" y="543147"/>
            <a:ext cx="4512830" cy="369332"/>
          </a:xfrm>
          <a:prstGeom prst="rect">
            <a:avLst/>
          </a:prstGeom>
          <a:noFill/>
        </p:spPr>
        <p:txBody>
          <a:bodyPr wrap="square" rtlCol="0">
            <a:spAutoFit/>
          </a:bodyPr>
          <a:lstStyle/>
          <a:p>
            <a:r>
              <a:rPr lang="en-US" dirty="0" smtClean="0"/>
              <a:t>First search for the client who needs to pay. </a:t>
            </a:r>
            <a:endParaRPr lang="en-CA" dirty="0"/>
          </a:p>
        </p:txBody>
      </p:sp>
      <p:sp>
        <p:nvSpPr>
          <p:cNvPr id="13" name="TextBox 12"/>
          <p:cNvSpPr txBox="1"/>
          <p:nvPr/>
        </p:nvSpPr>
        <p:spPr>
          <a:xfrm>
            <a:off x="4630450" y="541793"/>
            <a:ext cx="4191000" cy="646331"/>
          </a:xfrm>
          <a:prstGeom prst="rect">
            <a:avLst/>
          </a:prstGeom>
          <a:noFill/>
        </p:spPr>
        <p:txBody>
          <a:bodyPr wrap="square" rtlCol="0">
            <a:spAutoFit/>
          </a:bodyPr>
          <a:lstStyle/>
          <a:p>
            <a:r>
              <a:rPr lang="en-US" dirty="0" smtClean="0"/>
              <a:t>Then select the admission type, this will prompt you to apply subsidy, like this:</a:t>
            </a:r>
            <a:endParaRPr lang="en-CA" dirty="0"/>
          </a:p>
        </p:txBody>
      </p:sp>
      <p:sp>
        <p:nvSpPr>
          <p:cNvPr id="14" name="TextBox 13"/>
          <p:cNvSpPr txBox="1"/>
          <p:nvPr/>
        </p:nvSpPr>
        <p:spPr>
          <a:xfrm>
            <a:off x="4655284" y="1580446"/>
            <a:ext cx="4698607" cy="646331"/>
          </a:xfrm>
          <a:prstGeom prst="rect">
            <a:avLst/>
          </a:prstGeom>
          <a:noFill/>
        </p:spPr>
        <p:txBody>
          <a:bodyPr wrap="square" rtlCol="0">
            <a:spAutoFit/>
          </a:bodyPr>
          <a:lstStyle/>
          <a:p>
            <a:r>
              <a:rPr lang="en-US" dirty="0" smtClean="0"/>
              <a:t>Press CASH to finish the transaction and continue with your next transaction</a:t>
            </a:r>
            <a:endParaRPr lang="en-CA" dirty="0"/>
          </a:p>
        </p:txBody>
      </p:sp>
      <p:pic>
        <p:nvPicPr>
          <p:cNvPr id="6" name="Picture 5"/>
          <p:cNvPicPr>
            <a:picLocks noChangeAspect="1"/>
          </p:cNvPicPr>
          <p:nvPr/>
        </p:nvPicPr>
        <p:blipFill>
          <a:blip r:embed="rId5"/>
          <a:stretch>
            <a:fillRect/>
          </a:stretch>
        </p:blipFill>
        <p:spPr>
          <a:xfrm>
            <a:off x="304800" y="1457466"/>
            <a:ext cx="3171825" cy="914400"/>
          </a:xfrm>
          <a:prstGeom prst="rect">
            <a:avLst/>
          </a:prstGeom>
        </p:spPr>
      </p:pic>
      <p:cxnSp>
        <p:nvCxnSpPr>
          <p:cNvPr id="10" name="Straight Arrow Connector 9"/>
          <p:cNvCxnSpPr>
            <a:endCxn id="6" idx="0"/>
          </p:cNvCxnSpPr>
          <p:nvPr/>
        </p:nvCxnSpPr>
        <p:spPr>
          <a:xfrm>
            <a:off x="762000" y="1152647"/>
            <a:ext cx="1128713" cy="3048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7" idx="0"/>
          </p:cNvCxnSpPr>
          <p:nvPr/>
        </p:nvCxnSpPr>
        <p:spPr>
          <a:xfrm>
            <a:off x="1890712" y="2371866"/>
            <a:ext cx="947738" cy="3064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6"/>
          <a:stretch>
            <a:fillRect/>
          </a:stretch>
        </p:blipFill>
        <p:spPr>
          <a:xfrm>
            <a:off x="685800" y="2678278"/>
            <a:ext cx="4305300" cy="2519310"/>
          </a:xfrm>
          <a:prstGeom prst="rect">
            <a:avLst/>
          </a:prstGeom>
        </p:spPr>
      </p:pic>
      <p:sp>
        <p:nvSpPr>
          <p:cNvPr id="20" name="Rectangle 19"/>
          <p:cNvSpPr/>
          <p:nvPr/>
        </p:nvSpPr>
        <p:spPr>
          <a:xfrm>
            <a:off x="4630450" y="522614"/>
            <a:ext cx="4336316" cy="923330"/>
          </a:xfrm>
          <a:prstGeom prst="rect">
            <a:avLst/>
          </a:prstGeom>
        </p:spPr>
        <p:txBody>
          <a:bodyPr wrap="square">
            <a:spAutoFit/>
          </a:bodyPr>
          <a:lstStyle/>
          <a:p>
            <a:r>
              <a:rPr lang="en-US" dirty="0"/>
              <a:t>Note that with subsidy each person will be paying for their admission so it does take some time.</a:t>
            </a:r>
            <a:endParaRPr lang="en-CA" dirty="0"/>
          </a:p>
        </p:txBody>
      </p:sp>
      <p:sp>
        <p:nvSpPr>
          <p:cNvPr id="21" name="TextBox 20"/>
          <p:cNvSpPr txBox="1"/>
          <p:nvPr/>
        </p:nvSpPr>
        <p:spPr>
          <a:xfrm>
            <a:off x="4652387" y="1595261"/>
            <a:ext cx="4415414" cy="646331"/>
          </a:xfrm>
          <a:prstGeom prst="rect">
            <a:avLst/>
          </a:prstGeom>
          <a:noFill/>
        </p:spPr>
        <p:txBody>
          <a:bodyPr wrap="square" rtlCol="0">
            <a:spAutoFit/>
          </a:bodyPr>
          <a:lstStyle/>
          <a:p>
            <a:r>
              <a:rPr lang="en-US" dirty="0" smtClean="0"/>
              <a:t>Press search to bring up the full list of options.</a:t>
            </a:r>
            <a:endParaRPr lang="en-CA" dirty="0"/>
          </a:p>
        </p:txBody>
      </p:sp>
      <p:sp>
        <p:nvSpPr>
          <p:cNvPr id="22" name="TextBox 21"/>
          <p:cNvSpPr txBox="1"/>
          <p:nvPr/>
        </p:nvSpPr>
        <p:spPr>
          <a:xfrm>
            <a:off x="743501" y="4247774"/>
            <a:ext cx="4165233" cy="646331"/>
          </a:xfrm>
          <a:prstGeom prst="rect">
            <a:avLst/>
          </a:prstGeom>
          <a:noFill/>
        </p:spPr>
        <p:txBody>
          <a:bodyPr wrap="square" rtlCol="0">
            <a:spAutoFit/>
          </a:bodyPr>
          <a:lstStyle/>
          <a:p>
            <a:pPr algn="ctr"/>
            <a:r>
              <a:rPr lang="en-US" smtClean="0"/>
              <a:t>This requires the above </a:t>
            </a:r>
            <a:r>
              <a:rPr lang="en-US" dirty="0" smtClean="0"/>
              <a:t>methods </a:t>
            </a:r>
            <a:r>
              <a:rPr lang="en-US" smtClean="0"/>
              <a:t>of identification. </a:t>
            </a:r>
            <a:endParaRPr lang="en-CA" dirty="0"/>
          </a:p>
        </p:txBody>
      </p:sp>
      <p:sp>
        <p:nvSpPr>
          <p:cNvPr id="23" name="Rectangle 22"/>
          <p:cNvSpPr/>
          <p:nvPr/>
        </p:nvSpPr>
        <p:spPr>
          <a:xfrm>
            <a:off x="715198" y="3200399"/>
            <a:ext cx="427802" cy="457201"/>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700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 presetClass="entr" presetSubtype="4"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
                                        </p:tgtEl>
                                      </p:cBhvr>
                                    </p:animEffect>
                                    <p:set>
                                      <p:cBhvr>
                                        <p:cTn id="59" dur="1" fill="hold">
                                          <p:stCondLst>
                                            <p:cond delay="499"/>
                                          </p:stCondLst>
                                        </p:cTn>
                                        <p:tgtEl>
                                          <p:spTgt spid="2"/>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13"/>
                                        </p:tgtEl>
                                      </p:cBhvr>
                                    </p:animEffect>
                                    <p:set>
                                      <p:cBhvr>
                                        <p:cTn id="77" dur="1" fill="hold">
                                          <p:stCondLst>
                                            <p:cond delay="499"/>
                                          </p:stCondLst>
                                        </p:cTn>
                                        <p:tgtEl>
                                          <p:spTgt spid="13"/>
                                        </p:tgtEl>
                                        <p:attrNameLst>
                                          <p:attrName>style.visibility</p:attrName>
                                        </p:attrNameLst>
                                      </p:cBhvr>
                                      <p:to>
                                        <p:strVal val="hidden"/>
                                      </p:to>
                                    </p:se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p:bldP spid="11" grpId="1"/>
      <p:bldP spid="13" grpId="0"/>
      <p:bldP spid="13" grpId="1"/>
      <p:bldP spid="14" grpId="0"/>
      <p:bldP spid="20" grpId="0"/>
      <p:bldP spid="21" grpId="0"/>
      <p:bldP spid="21" grpId="1"/>
      <p:bldP spid="22" grpId="0"/>
      <p:bldP spid="22" grpId="1"/>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a:bodyPr>
          <a:lstStyle/>
          <a:p>
            <a:r>
              <a:rPr lang="en-US" sz="7200" b="1" dirty="0" smtClean="0">
                <a:solidFill>
                  <a:schemeClr val="tx2">
                    <a:lumMod val="75000"/>
                  </a:schemeClr>
                </a:solidFill>
              </a:rPr>
              <a:t>Point of Sale</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1447800" y="2667000"/>
            <a:ext cx="6019800" cy="769441"/>
          </a:xfrm>
          <a:prstGeom prst="rect">
            <a:avLst/>
          </a:prstGeom>
          <a:noFill/>
        </p:spPr>
        <p:txBody>
          <a:bodyPr wrap="square" rtlCol="0">
            <a:spAutoFit/>
          </a:bodyPr>
          <a:lstStyle/>
          <a:p>
            <a:pPr algn="ctr"/>
            <a:r>
              <a:rPr lang="en-US" sz="4400" b="1" dirty="0" smtClean="0">
                <a:solidFill>
                  <a:schemeClr val="bg1">
                    <a:lumMod val="50000"/>
                  </a:schemeClr>
                </a:solidFill>
              </a:rPr>
              <a:t>Add funds to an account</a:t>
            </a:r>
            <a:endParaRPr lang="en-CA" sz="4400"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25179" y="0"/>
            <a:ext cx="9169179" cy="6029467"/>
          </a:xfrm>
          <a:prstGeom prst="rect">
            <a:avLst/>
          </a:prstGeom>
        </p:spPr>
      </p:pic>
      <p:sp>
        <p:nvSpPr>
          <p:cNvPr id="9" name="Rectangle 8"/>
          <p:cNvSpPr/>
          <p:nvPr/>
        </p:nvSpPr>
        <p:spPr>
          <a:xfrm>
            <a:off x="228600" y="381000"/>
            <a:ext cx="1066800" cy="762000"/>
          </a:xfrm>
          <a:prstGeom prst="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1295400" y="381000"/>
            <a:ext cx="1066800" cy="762000"/>
          </a:xfrm>
          <a:prstGeom prst="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800600" y="609600"/>
            <a:ext cx="4114800" cy="646331"/>
          </a:xfrm>
          <a:prstGeom prst="rect">
            <a:avLst/>
          </a:prstGeom>
          <a:noFill/>
        </p:spPr>
        <p:txBody>
          <a:bodyPr wrap="square" rtlCol="0">
            <a:spAutoFit/>
          </a:bodyPr>
          <a:lstStyle/>
          <a:p>
            <a:r>
              <a:rPr lang="en-US" dirty="0" smtClean="0"/>
              <a:t>Follow the same steps as before to locate an account. </a:t>
            </a:r>
            <a:endParaRPr lang="en-CA" dirty="0"/>
          </a:p>
        </p:txBody>
      </p:sp>
    </p:spTree>
    <p:extLst>
      <p:ext uri="{BB962C8B-B14F-4D97-AF65-F5344CB8AC3E}">
        <p14:creationId xmlns:p14="http://schemas.microsoft.com/office/powerpoint/2010/main" val="23651741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a:bodyPr>
          <a:lstStyle/>
          <a:p>
            <a:r>
              <a:rPr lang="en-US" sz="7200" b="1" dirty="0" smtClean="0">
                <a:solidFill>
                  <a:schemeClr val="tx2">
                    <a:lumMod val="75000"/>
                  </a:schemeClr>
                </a:solidFill>
              </a:rPr>
              <a:t>Point of Sale</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1676400" y="2667000"/>
            <a:ext cx="6019800" cy="769441"/>
          </a:xfrm>
          <a:prstGeom prst="rect">
            <a:avLst/>
          </a:prstGeom>
          <a:noFill/>
        </p:spPr>
        <p:txBody>
          <a:bodyPr wrap="square" rtlCol="0">
            <a:spAutoFit/>
          </a:bodyPr>
          <a:lstStyle/>
          <a:p>
            <a:pPr algn="ctr"/>
            <a:r>
              <a:rPr lang="en-US" sz="4400" b="1" dirty="0" smtClean="0">
                <a:solidFill>
                  <a:schemeClr val="bg1">
                    <a:lumMod val="50000"/>
                  </a:schemeClr>
                </a:solidFill>
              </a:rPr>
              <a:t>Cashing Off</a:t>
            </a:r>
            <a:endParaRPr lang="en-CA" sz="4400" b="1" dirty="0">
              <a:solidFill>
                <a:schemeClr val="bg1">
                  <a:lumMod val="50000"/>
                </a:schemeClr>
              </a:solidFill>
            </a:endParaRPr>
          </a:p>
        </p:txBody>
      </p:sp>
      <p:sp>
        <p:nvSpPr>
          <p:cNvPr id="7" name="TextBox 6"/>
          <p:cNvSpPr txBox="1"/>
          <p:nvPr/>
        </p:nvSpPr>
        <p:spPr>
          <a:xfrm>
            <a:off x="1981200" y="3810000"/>
            <a:ext cx="5943600" cy="1477328"/>
          </a:xfrm>
          <a:prstGeom prst="rect">
            <a:avLst/>
          </a:prstGeom>
          <a:noFill/>
        </p:spPr>
        <p:txBody>
          <a:bodyPr wrap="square" rtlCol="0">
            <a:spAutoFit/>
          </a:bodyPr>
          <a:lstStyle/>
          <a:p>
            <a:r>
              <a:rPr lang="en-US" dirty="0" smtClean="0"/>
              <a:t>Pools will have different steps to cashing off, be sure to check with the manager on the shift to ensure that everything has been completed. This includes float verification, settling debit/ credit terminals (handheld or cellular only), camp admissions</a:t>
            </a:r>
            <a:endParaRPr lang="en-CA" dirty="0"/>
          </a:p>
        </p:txBody>
      </p:sp>
    </p:spTree>
    <p:extLst>
      <p:ext uri="{BB962C8B-B14F-4D97-AF65-F5344CB8AC3E}">
        <p14:creationId xmlns:p14="http://schemas.microsoft.com/office/powerpoint/2010/main" val="39938913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25179" y="0"/>
            <a:ext cx="9169179" cy="6029467"/>
          </a:xfrm>
          <a:prstGeom prst="rect">
            <a:avLst/>
          </a:prstGeom>
        </p:spPr>
      </p:pic>
      <p:sp>
        <p:nvSpPr>
          <p:cNvPr id="11" name="Rectangle 10"/>
          <p:cNvSpPr/>
          <p:nvPr/>
        </p:nvSpPr>
        <p:spPr>
          <a:xfrm>
            <a:off x="2743200" y="4876800"/>
            <a:ext cx="609600" cy="304800"/>
          </a:xfrm>
          <a:prstGeom prst="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5"/>
          <a:stretch>
            <a:fillRect/>
          </a:stretch>
        </p:blipFill>
        <p:spPr>
          <a:xfrm>
            <a:off x="5112262" y="152400"/>
            <a:ext cx="3879338" cy="3124200"/>
          </a:xfrm>
          <a:prstGeom prst="rect">
            <a:avLst/>
          </a:prstGeom>
        </p:spPr>
      </p:pic>
    </p:spTree>
    <p:extLst>
      <p:ext uri="{BB962C8B-B14F-4D97-AF65-F5344CB8AC3E}">
        <p14:creationId xmlns:p14="http://schemas.microsoft.com/office/powerpoint/2010/main" val="5041497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5167605" y="-14190"/>
            <a:ext cx="3976395" cy="3609975"/>
          </a:xfrm>
          <a:prstGeom prst="rect">
            <a:avLst/>
          </a:prstGeom>
        </p:spPr>
      </p:pic>
      <p:pic>
        <p:nvPicPr>
          <p:cNvPr id="9" name="Picture 8"/>
          <p:cNvPicPr>
            <a:picLocks noChangeAspect="1"/>
          </p:cNvPicPr>
          <p:nvPr/>
        </p:nvPicPr>
        <p:blipFill>
          <a:blip r:embed="rId5"/>
          <a:stretch>
            <a:fillRect/>
          </a:stretch>
        </p:blipFill>
        <p:spPr>
          <a:xfrm>
            <a:off x="0" y="0"/>
            <a:ext cx="3962399" cy="3595785"/>
          </a:xfrm>
          <a:prstGeom prst="rect">
            <a:avLst/>
          </a:prstGeom>
        </p:spPr>
      </p:pic>
      <p:sp>
        <p:nvSpPr>
          <p:cNvPr id="2" name="TextBox 1"/>
          <p:cNvSpPr txBox="1"/>
          <p:nvPr/>
        </p:nvSpPr>
        <p:spPr>
          <a:xfrm>
            <a:off x="1828800" y="3800200"/>
            <a:ext cx="6172200" cy="2031325"/>
          </a:xfrm>
          <a:prstGeom prst="rect">
            <a:avLst/>
          </a:prstGeom>
          <a:noFill/>
        </p:spPr>
        <p:txBody>
          <a:bodyPr wrap="square" rtlCol="0">
            <a:spAutoFit/>
          </a:bodyPr>
          <a:lstStyle/>
          <a:p>
            <a:pPr algn="ctr"/>
            <a:r>
              <a:rPr lang="en-US" dirty="0" smtClean="0"/>
              <a:t>Program registration has two main functions</a:t>
            </a:r>
          </a:p>
          <a:p>
            <a:pPr marL="342900" indent="-342900" algn="ctr">
              <a:buFont typeface="+mj-lt"/>
              <a:buAutoNum type="arabicPeriod"/>
            </a:pPr>
            <a:r>
              <a:rPr lang="en-US" dirty="0" smtClean="0"/>
              <a:t>Sale of passes</a:t>
            </a:r>
          </a:p>
          <a:p>
            <a:pPr marL="342900" indent="-342900" algn="ctr">
              <a:buFont typeface="+mj-lt"/>
              <a:buAutoNum type="arabicPeriod"/>
            </a:pPr>
            <a:r>
              <a:rPr lang="en-US" dirty="0" smtClean="0"/>
              <a:t>Course registration</a:t>
            </a:r>
          </a:p>
          <a:p>
            <a:pPr marL="342900" indent="-342900">
              <a:buFont typeface="+mj-lt"/>
              <a:buAutoNum type="arabicPeriod"/>
            </a:pPr>
            <a:endParaRPr lang="en-US" dirty="0"/>
          </a:p>
          <a:p>
            <a:pPr algn="ctr"/>
            <a:r>
              <a:rPr lang="en-US" dirty="0" smtClean="0"/>
              <a:t>To note course registration is read only, and a useful tool for looking up course information.</a:t>
            </a:r>
          </a:p>
          <a:p>
            <a:pPr algn="ctr"/>
            <a:r>
              <a:rPr lang="en-US" dirty="0" smtClean="0"/>
              <a:t>We will start with looking at membership pass sales</a:t>
            </a:r>
          </a:p>
        </p:txBody>
      </p:sp>
      <p:sp>
        <p:nvSpPr>
          <p:cNvPr id="6" name="Rectangle 5"/>
          <p:cNvSpPr/>
          <p:nvPr/>
        </p:nvSpPr>
        <p:spPr>
          <a:xfrm>
            <a:off x="1828801" y="533400"/>
            <a:ext cx="914400" cy="22860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7848600" y="533400"/>
            <a:ext cx="990600" cy="228600"/>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466930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fontScale="90000"/>
          </a:bodyPr>
          <a:lstStyle/>
          <a:p>
            <a:r>
              <a:rPr lang="en-US" sz="7200" b="1" dirty="0" smtClean="0">
                <a:solidFill>
                  <a:schemeClr val="tx2">
                    <a:lumMod val="75000"/>
                  </a:schemeClr>
                </a:solidFill>
              </a:rPr>
              <a:t>Program Registration</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1600200" y="2667000"/>
            <a:ext cx="6019800" cy="769441"/>
          </a:xfrm>
          <a:prstGeom prst="rect">
            <a:avLst/>
          </a:prstGeom>
          <a:noFill/>
        </p:spPr>
        <p:txBody>
          <a:bodyPr wrap="square" rtlCol="0">
            <a:spAutoFit/>
          </a:bodyPr>
          <a:lstStyle/>
          <a:p>
            <a:pPr algn="ctr"/>
            <a:r>
              <a:rPr lang="en-US" sz="4400" b="1" dirty="0" smtClean="0">
                <a:solidFill>
                  <a:schemeClr val="bg1">
                    <a:lumMod val="50000"/>
                  </a:schemeClr>
                </a:solidFill>
              </a:rPr>
              <a:t>Create/Find an Account</a:t>
            </a:r>
            <a:endParaRPr lang="en-CA" sz="4400"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0" y="0"/>
            <a:ext cx="9144000" cy="5715000"/>
          </a:xfrm>
          <a:prstGeom prst="rect">
            <a:avLst/>
          </a:prstGeom>
        </p:spPr>
      </p:pic>
      <p:cxnSp>
        <p:nvCxnSpPr>
          <p:cNvPr id="9" name="Straight Arrow Connector 8"/>
          <p:cNvCxnSpPr/>
          <p:nvPr/>
        </p:nvCxnSpPr>
        <p:spPr>
          <a:xfrm flipH="1" flipV="1">
            <a:off x="2514600" y="609600"/>
            <a:ext cx="990600" cy="83820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86584" y="1193050"/>
            <a:ext cx="3657600" cy="923330"/>
          </a:xfrm>
          <a:prstGeom prst="rect">
            <a:avLst/>
          </a:prstGeom>
          <a:solidFill>
            <a:srgbClr val="F0F0F0"/>
          </a:solidFill>
        </p:spPr>
        <p:txBody>
          <a:bodyPr wrap="square" rtlCol="0">
            <a:spAutoFit/>
          </a:bodyPr>
          <a:lstStyle/>
          <a:p>
            <a:r>
              <a:rPr lang="en-US" dirty="0" smtClean="0"/>
              <a:t>The search bar can use any of the identifiers that you have checked off above to look for a client</a:t>
            </a:r>
            <a:endParaRPr lang="en-CA" dirty="0"/>
          </a:p>
        </p:txBody>
      </p:sp>
      <p:sp>
        <p:nvSpPr>
          <p:cNvPr id="11" name="TextBox 10"/>
          <p:cNvSpPr txBox="1"/>
          <p:nvPr/>
        </p:nvSpPr>
        <p:spPr>
          <a:xfrm>
            <a:off x="3686584" y="1153718"/>
            <a:ext cx="5228816" cy="1200329"/>
          </a:xfrm>
          <a:prstGeom prst="rect">
            <a:avLst/>
          </a:prstGeom>
          <a:solidFill>
            <a:srgbClr val="F0F0F0"/>
          </a:solidFill>
        </p:spPr>
        <p:txBody>
          <a:bodyPr wrap="square" rtlCol="0">
            <a:spAutoFit/>
          </a:bodyPr>
          <a:lstStyle/>
          <a:p>
            <a:r>
              <a:rPr lang="en-US" dirty="0" smtClean="0"/>
              <a:t>Some times phone numbers change, and they forget to notify us, so don’t hesitate to ask if they have changed their phone number recently if their account doesn’t show up.</a:t>
            </a:r>
            <a:endParaRPr lang="en-CA" dirty="0"/>
          </a:p>
        </p:txBody>
      </p:sp>
      <p:sp>
        <p:nvSpPr>
          <p:cNvPr id="12" name="TextBox 11"/>
          <p:cNvSpPr txBox="1"/>
          <p:nvPr/>
        </p:nvSpPr>
        <p:spPr>
          <a:xfrm>
            <a:off x="3686584" y="1179462"/>
            <a:ext cx="3733800" cy="923330"/>
          </a:xfrm>
          <a:prstGeom prst="rect">
            <a:avLst/>
          </a:prstGeom>
          <a:solidFill>
            <a:srgbClr val="F0F0F0"/>
          </a:solidFill>
        </p:spPr>
        <p:txBody>
          <a:bodyPr wrap="square" rtlCol="0">
            <a:spAutoFit/>
          </a:bodyPr>
          <a:lstStyle/>
          <a:p>
            <a:r>
              <a:rPr lang="en-US" dirty="0" smtClean="0"/>
              <a:t>Try at least two methods for searching, as we like to avoid creating duplicate accounts.</a:t>
            </a:r>
            <a:endParaRPr lang="en-CA" dirty="0"/>
          </a:p>
        </p:txBody>
      </p:sp>
      <p:sp>
        <p:nvSpPr>
          <p:cNvPr id="13" name="TextBox 12"/>
          <p:cNvSpPr txBox="1"/>
          <p:nvPr/>
        </p:nvSpPr>
        <p:spPr>
          <a:xfrm>
            <a:off x="3686584" y="1179094"/>
            <a:ext cx="4473348" cy="923330"/>
          </a:xfrm>
          <a:prstGeom prst="rect">
            <a:avLst/>
          </a:prstGeom>
          <a:solidFill>
            <a:srgbClr val="F0F0F0"/>
          </a:solidFill>
        </p:spPr>
        <p:txBody>
          <a:bodyPr wrap="square" rtlCol="0">
            <a:spAutoFit/>
          </a:bodyPr>
          <a:lstStyle/>
          <a:p>
            <a:r>
              <a:rPr lang="en-US" dirty="0" smtClean="0"/>
              <a:t>If you find a duplicate account, email your supervisor and they will be able to combine the accounts.</a:t>
            </a:r>
            <a:endParaRPr lang="en-CA" dirty="0"/>
          </a:p>
        </p:txBody>
      </p:sp>
      <p:pic>
        <p:nvPicPr>
          <p:cNvPr id="14" name="Picture 13"/>
          <p:cNvPicPr>
            <a:picLocks noChangeAspect="1"/>
          </p:cNvPicPr>
          <p:nvPr/>
        </p:nvPicPr>
        <p:blipFill>
          <a:blip r:embed="rId5"/>
          <a:stretch>
            <a:fillRect/>
          </a:stretch>
        </p:blipFill>
        <p:spPr>
          <a:xfrm>
            <a:off x="152400" y="2392147"/>
            <a:ext cx="4305300" cy="2519310"/>
          </a:xfrm>
          <a:prstGeom prst="rect">
            <a:avLst/>
          </a:prstGeom>
        </p:spPr>
      </p:pic>
      <p:sp>
        <p:nvSpPr>
          <p:cNvPr id="2" name="TextBox 1"/>
          <p:cNvSpPr txBox="1"/>
          <p:nvPr/>
        </p:nvSpPr>
        <p:spPr>
          <a:xfrm>
            <a:off x="3686584" y="1165138"/>
            <a:ext cx="3581400" cy="646331"/>
          </a:xfrm>
          <a:prstGeom prst="rect">
            <a:avLst/>
          </a:prstGeom>
          <a:noFill/>
        </p:spPr>
        <p:txBody>
          <a:bodyPr wrap="square" rtlCol="0">
            <a:spAutoFit/>
          </a:bodyPr>
          <a:lstStyle/>
          <a:p>
            <a:r>
              <a:rPr lang="en-US" dirty="0" smtClean="0"/>
              <a:t>This brings us back to this search screen</a:t>
            </a:r>
            <a:endParaRPr lang="en-CA" dirty="0"/>
          </a:p>
        </p:txBody>
      </p:sp>
    </p:spTree>
    <p:extLst>
      <p:ext uri="{BB962C8B-B14F-4D97-AF65-F5344CB8AC3E}">
        <p14:creationId xmlns:p14="http://schemas.microsoft.com/office/powerpoint/2010/main" val="382350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2" grpId="0"/>
      <p:bldP spid="2"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2" name="Picture 1"/>
          <p:cNvPicPr>
            <a:picLocks noChangeAspect="1"/>
          </p:cNvPicPr>
          <p:nvPr/>
        </p:nvPicPr>
        <p:blipFill>
          <a:blip r:embed="rId4"/>
          <a:stretch>
            <a:fillRect/>
          </a:stretch>
        </p:blipFill>
        <p:spPr>
          <a:xfrm>
            <a:off x="152400" y="0"/>
            <a:ext cx="8839200" cy="6066493"/>
          </a:xfrm>
          <a:prstGeom prst="rect">
            <a:avLst/>
          </a:prstGeom>
        </p:spPr>
      </p:pic>
      <p:sp>
        <p:nvSpPr>
          <p:cNvPr id="6" name="TextBox 5"/>
          <p:cNvSpPr txBox="1"/>
          <p:nvPr/>
        </p:nvSpPr>
        <p:spPr>
          <a:xfrm>
            <a:off x="4114800" y="2209800"/>
            <a:ext cx="4038600" cy="923330"/>
          </a:xfrm>
          <a:prstGeom prst="rect">
            <a:avLst/>
          </a:prstGeom>
          <a:noFill/>
        </p:spPr>
        <p:txBody>
          <a:bodyPr wrap="square" rtlCol="0">
            <a:spAutoFit/>
          </a:bodyPr>
          <a:lstStyle/>
          <a:p>
            <a:r>
              <a:rPr lang="en-US" dirty="0" smtClean="0"/>
              <a:t>If the correct name shows up you can access and edit the account, but if it does not you need to create a new account.</a:t>
            </a:r>
            <a:endParaRPr lang="en-CA" dirty="0"/>
          </a:p>
        </p:txBody>
      </p:sp>
      <p:sp>
        <p:nvSpPr>
          <p:cNvPr id="7" name="Rectangle 6"/>
          <p:cNvSpPr/>
          <p:nvPr/>
        </p:nvSpPr>
        <p:spPr>
          <a:xfrm>
            <a:off x="6477000" y="4648200"/>
            <a:ext cx="838200" cy="304800"/>
          </a:xfrm>
          <a:prstGeom prst="rect">
            <a:avLst/>
          </a:prstGeom>
          <a:solidFill>
            <a:schemeClr val="accent1">
              <a:alpha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5890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83880" cy="1051560"/>
          </a:xfrm>
        </p:spPr>
        <p:txBody>
          <a:bodyPr/>
          <a:lstStyle/>
          <a:p>
            <a:r>
              <a:rPr lang="en-US" b="1" dirty="0" smtClean="0">
                <a:solidFill>
                  <a:schemeClr val="tx2">
                    <a:lumMod val="75000"/>
                  </a:schemeClr>
                </a:solidFill>
              </a:rPr>
              <a:t>Admission Policy</a:t>
            </a:r>
            <a:endParaRPr lang="en-CA" b="1" dirty="0">
              <a:solidFill>
                <a:schemeClr val="tx2">
                  <a:lumMod val="75000"/>
                </a:schemeClr>
              </a:solidFill>
            </a:endParaRPr>
          </a:p>
        </p:txBody>
      </p:sp>
      <p:grpSp>
        <p:nvGrpSpPr>
          <p:cNvPr id="14" name="Group 13"/>
          <p:cNvGrpSpPr/>
          <p:nvPr/>
        </p:nvGrpSpPr>
        <p:grpSpPr>
          <a:xfrm>
            <a:off x="3505200" y="1143000"/>
            <a:ext cx="1600200" cy="1066800"/>
            <a:chOff x="457200" y="2971800"/>
            <a:chExt cx="1447800" cy="990600"/>
          </a:xfrm>
        </p:grpSpPr>
        <p:sp>
          <p:nvSpPr>
            <p:cNvPr id="9" name="Rounded Rectangle 8"/>
            <p:cNvSpPr/>
            <p:nvPr/>
          </p:nvSpPr>
          <p:spPr>
            <a:xfrm>
              <a:off x="533400" y="2971800"/>
              <a:ext cx="1371600" cy="990600"/>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4" name="TextBox 3"/>
            <p:cNvSpPr txBox="1"/>
            <p:nvPr/>
          </p:nvSpPr>
          <p:spPr>
            <a:xfrm>
              <a:off x="457200" y="3048000"/>
              <a:ext cx="1447800" cy="830997"/>
            </a:xfrm>
            <a:prstGeom prst="rect">
              <a:avLst/>
            </a:prstGeom>
            <a:noFill/>
            <a:ln>
              <a:noFill/>
            </a:ln>
          </p:spPr>
          <p:txBody>
            <a:bodyPr wrap="square" rtlCol="0">
              <a:spAutoFit/>
            </a:bodyPr>
            <a:lstStyle/>
            <a:p>
              <a:pPr algn="ctr"/>
              <a:r>
                <a:rPr lang="en-US" sz="2400" b="1" dirty="0" smtClean="0">
                  <a:solidFill>
                    <a:schemeClr val="tx1">
                      <a:lumMod val="95000"/>
                      <a:lumOff val="5000"/>
                    </a:schemeClr>
                  </a:solidFill>
                </a:rPr>
                <a:t>“Band” Customer</a:t>
              </a:r>
              <a:endParaRPr lang="en-CA" sz="2400" b="1" dirty="0">
                <a:solidFill>
                  <a:schemeClr val="tx1">
                    <a:lumMod val="95000"/>
                    <a:lumOff val="5000"/>
                  </a:schemeClr>
                </a:solidFill>
              </a:endParaRPr>
            </a:p>
          </p:txBody>
        </p:sp>
      </p:grpSp>
      <p:grpSp>
        <p:nvGrpSpPr>
          <p:cNvPr id="37" name="Group 36"/>
          <p:cNvGrpSpPr/>
          <p:nvPr/>
        </p:nvGrpSpPr>
        <p:grpSpPr>
          <a:xfrm>
            <a:off x="5638800" y="2590800"/>
            <a:ext cx="2133600" cy="1066800"/>
            <a:chOff x="4800600" y="2667000"/>
            <a:chExt cx="2133600" cy="1066800"/>
          </a:xfrm>
        </p:grpSpPr>
        <p:sp>
          <p:nvSpPr>
            <p:cNvPr id="10" name="Rounded Rectangle 9"/>
            <p:cNvSpPr/>
            <p:nvPr/>
          </p:nvSpPr>
          <p:spPr>
            <a:xfrm>
              <a:off x="4953000" y="2667000"/>
              <a:ext cx="1828800" cy="1066800"/>
            </a:xfrm>
            <a:prstGeom prst="roundRect">
              <a:avLst/>
            </a:prstGeom>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sp>
          <p:nvSpPr>
            <p:cNvPr id="6" name="TextBox 5"/>
            <p:cNvSpPr txBox="1"/>
            <p:nvPr/>
          </p:nvSpPr>
          <p:spPr>
            <a:xfrm>
              <a:off x="4800600" y="2743200"/>
              <a:ext cx="2133600" cy="830997"/>
            </a:xfrm>
            <a:prstGeom prst="rect">
              <a:avLst/>
            </a:prstGeom>
            <a:noFill/>
          </p:spPr>
          <p:txBody>
            <a:bodyPr wrap="square" rtlCol="0">
              <a:spAutoFit/>
            </a:bodyPr>
            <a:lstStyle/>
            <a:p>
              <a:pPr algn="ctr"/>
              <a:r>
                <a:rPr lang="en-US" sz="2400" b="1" dirty="0" smtClean="0">
                  <a:solidFill>
                    <a:srgbClr val="008000"/>
                  </a:solidFill>
                </a:rPr>
                <a:t>Green</a:t>
              </a:r>
            </a:p>
            <a:p>
              <a:pPr algn="ctr"/>
              <a:r>
                <a:rPr lang="en-US" sz="2400" b="1" dirty="0" smtClean="0">
                  <a:solidFill>
                    <a:srgbClr val="008000"/>
                  </a:solidFill>
                </a:rPr>
                <a:t>Ages 13 - 17</a:t>
              </a:r>
              <a:endParaRPr lang="en-CA" sz="2400" b="1" dirty="0">
                <a:solidFill>
                  <a:srgbClr val="008000"/>
                </a:solidFill>
              </a:endParaRPr>
            </a:p>
          </p:txBody>
        </p:sp>
      </p:grpSp>
      <p:grpSp>
        <p:nvGrpSpPr>
          <p:cNvPr id="15" name="Group 14"/>
          <p:cNvGrpSpPr/>
          <p:nvPr/>
        </p:nvGrpSpPr>
        <p:grpSpPr>
          <a:xfrm>
            <a:off x="228600" y="4419600"/>
            <a:ext cx="3276600" cy="914400"/>
            <a:chOff x="4724400" y="1828800"/>
            <a:chExt cx="3276600" cy="914400"/>
          </a:xfrm>
        </p:grpSpPr>
        <p:sp>
          <p:nvSpPr>
            <p:cNvPr id="11" name="Rounded Rectangle 10"/>
            <p:cNvSpPr/>
            <p:nvPr/>
          </p:nvSpPr>
          <p:spPr>
            <a:xfrm>
              <a:off x="4800600" y="1828800"/>
              <a:ext cx="3124200" cy="914400"/>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7" name="TextBox 6"/>
            <p:cNvSpPr txBox="1"/>
            <p:nvPr/>
          </p:nvSpPr>
          <p:spPr>
            <a:xfrm>
              <a:off x="4724400" y="1828800"/>
              <a:ext cx="3276600" cy="830997"/>
            </a:xfrm>
            <a:prstGeom prst="rect">
              <a:avLst/>
            </a:prstGeom>
            <a:noFill/>
            <a:ln>
              <a:noFill/>
            </a:ln>
          </p:spPr>
          <p:txBody>
            <a:bodyPr wrap="square" rtlCol="0">
              <a:spAutoFit/>
            </a:bodyPr>
            <a:lstStyle/>
            <a:p>
              <a:pPr algn="ctr"/>
              <a:r>
                <a:rPr lang="en-US" sz="2400" b="1" dirty="0" smtClean="0">
                  <a:solidFill>
                    <a:schemeClr val="tx1">
                      <a:lumMod val="95000"/>
                      <a:lumOff val="5000"/>
                    </a:schemeClr>
                  </a:solidFill>
                </a:rPr>
                <a:t>Can be swim tested to get green band</a:t>
              </a:r>
              <a:endParaRPr lang="en-CA" sz="2400" b="1" dirty="0">
                <a:solidFill>
                  <a:schemeClr val="tx1">
                    <a:lumMod val="95000"/>
                    <a:lumOff val="5000"/>
                  </a:schemeClr>
                </a:solidFill>
              </a:endParaRPr>
            </a:p>
          </p:txBody>
        </p:sp>
      </p:grpSp>
      <p:cxnSp>
        <p:nvCxnSpPr>
          <p:cNvPr id="17" name="Straight Arrow Connector 16"/>
          <p:cNvCxnSpPr/>
          <p:nvPr/>
        </p:nvCxnSpPr>
        <p:spPr>
          <a:xfrm flipH="1">
            <a:off x="2743200" y="2209800"/>
            <a:ext cx="7620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105400" y="2209800"/>
            <a:ext cx="6096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622949" y="5021997"/>
            <a:ext cx="1524000" cy="31200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5800" y="2590800"/>
            <a:ext cx="2133600" cy="1066800"/>
            <a:chOff x="2057400" y="4038600"/>
            <a:chExt cx="2133600" cy="1066800"/>
          </a:xfrm>
        </p:grpSpPr>
        <p:sp>
          <p:nvSpPr>
            <p:cNvPr id="23" name="Rounded Rectangle 22"/>
            <p:cNvSpPr/>
            <p:nvPr/>
          </p:nvSpPr>
          <p:spPr>
            <a:xfrm>
              <a:off x="2209800" y="4038600"/>
              <a:ext cx="1828800" cy="106680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4" name="TextBox 23"/>
            <p:cNvSpPr txBox="1"/>
            <p:nvPr/>
          </p:nvSpPr>
          <p:spPr>
            <a:xfrm>
              <a:off x="2057400" y="4114800"/>
              <a:ext cx="2133600" cy="830997"/>
            </a:xfrm>
            <a:prstGeom prst="rect">
              <a:avLst/>
            </a:prstGeom>
            <a:noFill/>
          </p:spPr>
          <p:txBody>
            <a:bodyPr wrap="square" rtlCol="0">
              <a:spAutoFit/>
            </a:bodyPr>
            <a:lstStyle/>
            <a:p>
              <a:pPr algn="ctr"/>
              <a:r>
                <a:rPr lang="en-US" sz="2400" b="1" dirty="0" smtClean="0">
                  <a:solidFill>
                    <a:schemeClr val="accent6">
                      <a:lumMod val="75000"/>
                    </a:schemeClr>
                  </a:solidFill>
                </a:rPr>
                <a:t>Orange</a:t>
              </a:r>
            </a:p>
            <a:p>
              <a:pPr algn="ctr"/>
              <a:r>
                <a:rPr lang="en-US" sz="2400" b="1" dirty="0" smtClean="0">
                  <a:solidFill>
                    <a:schemeClr val="accent6">
                      <a:lumMod val="75000"/>
                    </a:schemeClr>
                  </a:solidFill>
                </a:rPr>
                <a:t>Ages 0 - 12</a:t>
              </a:r>
              <a:endParaRPr lang="en-CA" sz="2400" b="1" dirty="0">
                <a:solidFill>
                  <a:schemeClr val="accent6">
                    <a:lumMod val="75000"/>
                  </a:schemeClr>
                </a:solidFill>
              </a:endParaRPr>
            </a:p>
          </p:txBody>
        </p:sp>
      </p:grpSp>
      <p:cxnSp>
        <p:nvCxnSpPr>
          <p:cNvPr id="25" name="Straight Arrow Connector 24"/>
          <p:cNvCxnSpPr/>
          <p:nvPr/>
        </p:nvCxnSpPr>
        <p:spPr>
          <a:xfrm>
            <a:off x="1752600" y="3733800"/>
            <a:ext cx="0" cy="60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656477" y="5419344"/>
            <a:ext cx="1066800" cy="457200"/>
          </a:xfrm>
          <a:prstGeom prst="rect">
            <a:avLst/>
          </a:prstGeom>
          <a:noFill/>
        </p:spPr>
        <p:txBody>
          <a:bodyPr wrap="square" rtlCol="0">
            <a:spAutoFit/>
          </a:bodyPr>
          <a:lstStyle/>
          <a:p>
            <a:r>
              <a:rPr lang="en-US" sz="2400" dirty="0" smtClean="0">
                <a:solidFill>
                  <a:schemeClr val="tx1">
                    <a:lumMod val="95000"/>
                    <a:lumOff val="5000"/>
                  </a:schemeClr>
                </a:solidFill>
              </a:rPr>
              <a:t>Pass?</a:t>
            </a:r>
            <a:endParaRPr lang="en-CA" sz="2400" dirty="0">
              <a:solidFill>
                <a:schemeClr val="tx1">
                  <a:lumMod val="95000"/>
                  <a:lumOff val="5000"/>
                </a:schemeClr>
              </a:solidFill>
            </a:endParaRPr>
          </a:p>
        </p:txBody>
      </p:sp>
      <p:grpSp>
        <p:nvGrpSpPr>
          <p:cNvPr id="32" name="Group 31"/>
          <p:cNvGrpSpPr/>
          <p:nvPr/>
        </p:nvGrpSpPr>
        <p:grpSpPr>
          <a:xfrm>
            <a:off x="5257800" y="4800600"/>
            <a:ext cx="2514600" cy="990600"/>
            <a:chOff x="5943600" y="4267200"/>
            <a:chExt cx="2514600" cy="990600"/>
          </a:xfrm>
        </p:grpSpPr>
        <p:sp>
          <p:nvSpPr>
            <p:cNvPr id="30" name="TextBox 29"/>
            <p:cNvSpPr txBox="1"/>
            <p:nvPr/>
          </p:nvSpPr>
          <p:spPr>
            <a:xfrm>
              <a:off x="5943600" y="4343400"/>
              <a:ext cx="2514600" cy="830997"/>
            </a:xfrm>
            <a:prstGeom prst="rect">
              <a:avLst/>
            </a:prstGeom>
            <a:noFill/>
          </p:spPr>
          <p:txBody>
            <a:bodyPr wrap="square" rtlCol="0">
              <a:spAutoFit/>
            </a:bodyPr>
            <a:lstStyle/>
            <a:p>
              <a:pPr algn="ctr"/>
              <a:r>
                <a:rPr lang="en-US" sz="2400" b="1" dirty="0" smtClean="0"/>
                <a:t>Can get a STAC from the cashier</a:t>
              </a:r>
              <a:endParaRPr lang="en-CA" sz="2400" b="1" dirty="0"/>
            </a:p>
          </p:txBody>
        </p:sp>
        <p:sp>
          <p:nvSpPr>
            <p:cNvPr id="31" name="Rounded Rectangle 30"/>
            <p:cNvSpPr/>
            <p:nvPr/>
          </p:nvSpPr>
          <p:spPr>
            <a:xfrm>
              <a:off x="6019800" y="4267200"/>
              <a:ext cx="2362200" cy="990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6" name="Picture 25"/>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27" name="Straight Connector 26"/>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29" name="Picture 28"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800" decel="100000"/>
                                        <p:tgtEl>
                                          <p:spTgt spid="17"/>
                                        </p:tgtEl>
                                      </p:cBhvr>
                                    </p:animEffect>
                                    <p:anim calcmode="lin" valueType="num">
                                      <p:cBhvr>
                                        <p:cTn id="13" dur="800" decel="100000" fill="hold"/>
                                        <p:tgtEl>
                                          <p:spTgt spid="17"/>
                                        </p:tgtEl>
                                        <p:attrNameLst>
                                          <p:attrName>style.rotation</p:attrName>
                                        </p:attrNameLst>
                                      </p:cBhvr>
                                      <p:tavLst>
                                        <p:tav tm="0">
                                          <p:val>
                                            <p:fltVal val="-90"/>
                                          </p:val>
                                        </p:tav>
                                        <p:tav tm="100000">
                                          <p:val>
                                            <p:fltVal val="0"/>
                                          </p:val>
                                        </p:tav>
                                      </p:tavLst>
                                    </p:anim>
                                    <p:anim calcmode="lin" valueType="num">
                                      <p:cBhvr>
                                        <p:cTn id="14" dur="800" decel="100000" fill="hold"/>
                                        <p:tgtEl>
                                          <p:spTgt spid="17"/>
                                        </p:tgtEl>
                                        <p:attrNameLst>
                                          <p:attrName>ppt_x</p:attrName>
                                        </p:attrNameLst>
                                      </p:cBhvr>
                                      <p:tavLst>
                                        <p:tav tm="0">
                                          <p:val>
                                            <p:strVal val="#ppt_x+0.4"/>
                                          </p:val>
                                        </p:tav>
                                        <p:tav tm="100000">
                                          <p:val>
                                            <p:strVal val="#ppt_x-0.05"/>
                                          </p:val>
                                        </p:tav>
                                      </p:tavLst>
                                    </p:anim>
                                    <p:anim calcmode="lin" valueType="num">
                                      <p:cBhvr>
                                        <p:cTn id="15" dur="800" decel="100000" fill="hold"/>
                                        <p:tgtEl>
                                          <p:spTgt spid="17"/>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800" decel="100000"/>
                                        <p:tgtEl>
                                          <p:spTgt spid="18"/>
                                        </p:tgtEl>
                                      </p:cBhvr>
                                    </p:animEffect>
                                    <p:anim calcmode="lin" valueType="num">
                                      <p:cBhvr>
                                        <p:cTn id="28" dur="800" decel="100000" fill="hold"/>
                                        <p:tgtEl>
                                          <p:spTgt spid="18"/>
                                        </p:tgtEl>
                                        <p:attrNameLst>
                                          <p:attrName>style.rotation</p:attrName>
                                        </p:attrNameLst>
                                      </p:cBhvr>
                                      <p:tavLst>
                                        <p:tav tm="0">
                                          <p:val>
                                            <p:fltVal val="-90"/>
                                          </p:val>
                                        </p:tav>
                                        <p:tav tm="100000">
                                          <p:val>
                                            <p:fltVal val="0"/>
                                          </p:val>
                                        </p:tav>
                                      </p:tavLst>
                                    </p:anim>
                                    <p:anim calcmode="lin" valueType="num">
                                      <p:cBhvr>
                                        <p:cTn id="29" dur="800" decel="100000" fill="hold"/>
                                        <p:tgtEl>
                                          <p:spTgt spid="18"/>
                                        </p:tgtEl>
                                        <p:attrNameLst>
                                          <p:attrName>ppt_x</p:attrName>
                                        </p:attrNameLst>
                                      </p:cBhvr>
                                      <p:tavLst>
                                        <p:tav tm="0">
                                          <p:val>
                                            <p:strVal val="#ppt_x+0.4"/>
                                          </p:val>
                                        </p:tav>
                                        <p:tav tm="100000">
                                          <p:val>
                                            <p:strVal val="#ppt_x-0.05"/>
                                          </p:val>
                                        </p:tav>
                                      </p:tavLst>
                                    </p:anim>
                                    <p:anim calcmode="lin" valueType="num">
                                      <p:cBhvr>
                                        <p:cTn id="30" dur="800" decel="100000" fill="hold"/>
                                        <p:tgtEl>
                                          <p:spTgt spid="18"/>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3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800" decel="100000"/>
                                        <p:tgtEl>
                                          <p:spTgt spid="25"/>
                                        </p:tgtEl>
                                      </p:cBhvr>
                                    </p:animEffect>
                                    <p:anim calcmode="lin" valueType="num">
                                      <p:cBhvr>
                                        <p:cTn id="43" dur="800" decel="100000" fill="hold"/>
                                        <p:tgtEl>
                                          <p:spTgt spid="25"/>
                                        </p:tgtEl>
                                        <p:attrNameLst>
                                          <p:attrName>style.rotation</p:attrName>
                                        </p:attrNameLst>
                                      </p:cBhvr>
                                      <p:tavLst>
                                        <p:tav tm="0">
                                          <p:val>
                                            <p:fltVal val="-90"/>
                                          </p:val>
                                        </p:tav>
                                        <p:tav tm="100000">
                                          <p:val>
                                            <p:fltVal val="0"/>
                                          </p:val>
                                        </p:tav>
                                      </p:tavLst>
                                    </p:anim>
                                    <p:anim calcmode="lin" valueType="num">
                                      <p:cBhvr>
                                        <p:cTn id="44" dur="800" decel="100000" fill="hold"/>
                                        <p:tgtEl>
                                          <p:spTgt spid="25"/>
                                        </p:tgtEl>
                                        <p:attrNameLst>
                                          <p:attrName>ppt_x</p:attrName>
                                        </p:attrNameLst>
                                      </p:cBhvr>
                                      <p:tavLst>
                                        <p:tav tm="0">
                                          <p:val>
                                            <p:strVal val="#ppt_x+0.4"/>
                                          </p:val>
                                        </p:tav>
                                        <p:tav tm="100000">
                                          <p:val>
                                            <p:strVal val="#ppt_x-0.05"/>
                                          </p:val>
                                        </p:tav>
                                      </p:tavLst>
                                    </p:anim>
                                    <p:anim calcmode="lin" valueType="num">
                                      <p:cBhvr>
                                        <p:cTn id="45" dur="800" decel="100000" fill="hold"/>
                                        <p:tgtEl>
                                          <p:spTgt spid="25"/>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3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800" decel="100000"/>
                                        <p:tgtEl>
                                          <p:spTgt spid="20"/>
                                        </p:tgtEl>
                                      </p:cBhvr>
                                    </p:animEffect>
                                    <p:anim calcmode="lin" valueType="num">
                                      <p:cBhvr>
                                        <p:cTn id="58" dur="800" decel="100000" fill="hold"/>
                                        <p:tgtEl>
                                          <p:spTgt spid="20"/>
                                        </p:tgtEl>
                                        <p:attrNameLst>
                                          <p:attrName>style.rotation</p:attrName>
                                        </p:attrNameLst>
                                      </p:cBhvr>
                                      <p:tavLst>
                                        <p:tav tm="0">
                                          <p:val>
                                            <p:fltVal val="-90"/>
                                          </p:val>
                                        </p:tav>
                                        <p:tav tm="100000">
                                          <p:val>
                                            <p:fltVal val="0"/>
                                          </p:val>
                                        </p:tav>
                                      </p:tavLst>
                                    </p:anim>
                                    <p:anim calcmode="lin" valueType="num">
                                      <p:cBhvr>
                                        <p:cTn id="59" dur="800" decel="100000" fill="hold"/>
                                        <p:tgtEl>
                                          <p:spTgt spid="20"/>
                                        </p:tgtEl>
                                        <p:attrNameLst>
                                          <p:attrName>ppt_x</p:attrName>
                                        </p:attrNameLst>
                                      </p:cBhvr>
                                      <p:tavLst>
                                        <p:tav tm="0">
                                          <p:val>
                                            <p:strVal val="#ppt_x+0.4"/>
                                          </p:val>
                                        </p:tav>
                                        <p:tav tm="100000">
                                          <p:val>
                                            <p:strVal val="#ppt_x-0.05"/>
                                          </p:val>
                                        </p:tav>
                                      </p:tavLst>
                                    </p:anim>
                                    <p:anim calcmode="lin" valueType="num">
                                      <p:cBhvr>
                                        <p:cTn id="60" dur="800" decel="100000" fill="hold"/>
                                        <p:tgtEl>
                                          <p:spTgt spid="20"/>
                                        </p:tgtEl>
                                        <p:attrNameLst>
                                          <p:attrName>ppt_y</p:attrName>
                                        </p:attrNameLst>
                                      </p:cBhvr>
                                      <p:tavLst>
                                        <p:tav tm="0">
                                          <p:val>
                                            <p:strVal val="#ppt_y-0.4"/>
                                          </p:val>
                                        </p:tav>
                                        <p:tav tm="100000">
                                          <p:val>
                                            <p:strVal val="#ppt_y+0.1"/>
                                          </p:val>
                                        </p:tav>
                                      </p:tavLst>
                                    </p:anim>
                                    <p:anim calcmode="lin" valueType="num">
                                      <p:cBhvr>
                                        <p:cTn id="6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6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par>
                                <p:cTn id="63" presetID="3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800" decel="100000"/>
                                        <p:tgtEl>
                                          <p:spTgt spid="28"/>
                                        </p:tgtEl>
                                      </p:cBhvr>
                                    </p:animEffect>
                                    <p:anim calcmode="lin" valueType="num">
                                      <p:cBhvr>
                                        <p:cTn id="66" dur="800" decel="100000" fill="hold"/>
                                        <p:tgtEl>
                                          <p:spTgt spid="28"/>
                                        </p:tgtEl>
                                        <p:attrNameLst>
                                          <p:attrName>style.rotation</p:attrName>
                                        </p:attrNameLst>
                                      </p:cBhvr>
                                      <p:tavLst>
                                        <p:tav tm="0">
                                          <p:val>
                                            <p:fltVal val="-90"/>
                                          </p:val>
                                        </p:tav>
                                        <p:tav tm="100000">
                                          <p:val>
                                            <p:fltVal val="0"/>
                                          </p:val>
                                        </p:tav>
                                      </p:tavLst>
                                    </p:anim>
                                    <p:anim calcmode="lin" valueType="num">
                                      <p:cBhvr>
                                        <p:cTn id="67" dur="800" decel="100000" fill="hold"/>
                                        <p:tgtEl>
                                          <p:spTgt spid="28"/>
                                        </p:tgtEl>
                                        <p:attrNameLst>
                                          <p:attrName>ppt_x</p:attrName>
                                        </p:attrNameLst>
                                      </p:cBhvr>
                                      <p:tavLst>
                                        <p:tav tm="0">
                                          <p:val>
                                            <p:strVal val="#ppt_x+0.4"/>
                                          </p:val>
                                        </p:tav>
                                        <p:tav tm="100000">
                                          <p:val>
                                            <p:strVal val="#ppt_x-0.05"/>
                                          </p:val>
                                        </p:tav>
                                      </p:tavLst>
                                    </p:anim>
                                    <p:anim calcmode="lin" valueType="num">
                                      <p:cBhvr>
                                        <p:cTn id="68" dur="800" decel="100000" fill="hold"/>
                                        <p:tgtEl>
                                          <p:spTgt spid="28"/>
                                        </p:tgtEl>
                                        <p:attrNameLst>
                                          <p:attrName>ppt_y</p:attrName>
                                        </p:attrNameLst>
                                      </p:cBhvr>
                                      <p:tavLst>
                                        <p:tav tm="0">
                                          <p:val>
                                            <p:strVal val="#ppt_y-0.4"/>
                                          </p:val>
                                        </p:tav>
                                        <p:tav tm="100000">
                                          <p:val>
                                            <p:strVal val="#ppt_y+0.1"/>
                                          </p:val>
                                        </p:tav>
                                      </p:tavLst>
                                    </p:anim>
                                    <p:anim calcmode="lin" valueType="num">
                                      <p:cBhvr>
                                        <p:cTn id="69"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70"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364162" y="-8593"/>
            <a:ext cx="8415676" cy="6066493"/>
          </a:xfrm>
          <a:prstGeom prst="rect">
            <a:avLst/>
          </a:prstGeom>
        </p:spPr>
      </p:pic>
      <p:sp>
        <p:nvSpPr>
          <p:cNvPr id="9" name="TextBox 8"/>
          <p:cNvSpPr txBox="1"/>
          <p:nvPr/>
        </p:nvSpPr>
        <p:spPr>
          <a:xfrm>
            <a:off x="457200" y="1257300"/>
            <a:ext cx="5257800" cy="646331"/>
          </a:xfrm>
          <a:prstGeom prst="rect">
            <a:avLst/>
          </a:prstGeom>
          <a:noFill/>
        </p:spPr>
        <p:txBody>
          <a:bodyPr wrap="square" rtlCol="0">
            <a:spAutoFit/>
          </a:bodyPr>
          <a:lstStyle/>
          <a:p>
            <a:r>
              <a:rPr lang="en-US" dirty="0" smtClean="0"/>
              <a:t>This is the family creation screen, there are a large number of fields that need to be entered accurately </a:t>
            </a:r>
            <a:endParaRPr lang="en-CA" dirty="0"/>
          </a:p>
        </p:txBody>
      </p:sp>
      <p:sp>
        <p:nvSpPr>
          <p:cNvPr id="10" name="TextBox 9"/>
          <p:cNvSpPr txBox="1"/>
          <p:nvPr/>
        </p:nvSpPr>
        <p:spPr>
          <a:xfrm>
            <a:off x="364162" y="4800600"/>
            <a:ext cx="5181600" cy="646331"/>
          </a:xfrm>
          <a:prstGeom prst="rect">
            <a:avLst/>
          </a:prstGeom>
          <a:noFill/>
        </p:spPr>
        <p:txBody>
          <a:bodyPr wrap="square" rtlCol="0">
            <a:spAutoFit/>
          </a:bodyPr>
          <a:lstStyle/>
          <a:p>
            <a:r>
              <a:rPr lang="en-US" dirty="0" smtClean="0"/>
              <a:t>Email is the only optional field, but it is necessary to fill in if the family would like to use online registration</a:t>
            </a:r>
            <a:endParaRPr lang="en-CA" dirty="0"/>
          </a:p>
        </p:txBody>
      </p:sp>
      <p:sp>
        <p:nvSpPr>
          <p:cNvPr id="11" name="Rectangle 10"/>
          <p:cNvSpPr/>
          <p:nvPr/>
        </p:nvSpPr>
        <p:spPr>
          <a:xfrm>
            <a:off x="685800" y="1066800"/>
            <a:ext cx="1219200" cy="152400"/>
          </a:xfrm>
          <a:prstGeom prst="rect">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p:nvSpPr>
        <p:spPr>
          <a:xfrm>
            <a:off x="457200" y="1903631"/>
            <a:ext cx="4800600" cy="646331"/>
          </a:xfrm>
          <a:prstGeom prst="rect">
            <a:avLst/>
          </a:prstGeom>
          <a:noFill/>
        </p:spPr>
        <p:txBody>
          <a:bodyPr wrap="square" rtlCol="0">
            <a:spAutoFit/>
          </a:bodyPr>
          <a:lstStyle/>
          <a:p>
            <a:r>
              <a:rPr lang="en-US" dirty="0" smtClean="0"/>
              <a:t>Clicking on this text box will generate a new line, which allows you to add a new family member</a:t>
            </a:r>
            <a:endParaRPr lang="en-CA" dirty="0"/>
          </a:p>
        </p:txBody>
      </p:sp>
      <p:sp>
        <p:nvSpPr>
          <p:cNvPr id="13" name="TextBox 12"/>
          <p:cNvSpPr txBox="1"/>
          <p:nvPr/>
        </p:nvSpPr>
        <p:spPr>
          <a:xfrm>
            <a:off x="5276127" y="4629835"/>
            <a:ext cx="3503711" cy="646331"/>
          </a:xfrm>
          <a:prstGeom prst="rect">
            <a:avLst/>
          </a:prstGeom>
          <a:noFill/>
        </p:spPr>
        <p:txBody>
          <a:bodyPr wrap="square" rtlCol="0">
            <a:spAutoFit/>
          </a:bodyPr>
          <a:lstStyle/>
          <a:p>
            <a:r>
              <a:rPr lang="en-US" dirty="0" smtClean="0"/>
              <a:t>When completed click on close, and save the new information</a:t>
            </a:r>
            <a:endParaRPr lang="en-CA" dirty="0"/>
          </a:p>
        </p:txBody>
      </p:sp>
      <p:cxnSp>
        <p:nvCxnSpPr>
          <p:cNvPr id="15" name="Straight Arrow Connector 14"/>
          <p:cNvCxnSpPr/>
          <p:nvPr/>
        </p:nvCxnSpPr>
        <p:spPr>
          <a:xfrm flipH="1" flipV="1">
            <a:off x="2954962" y="4495800"/>
            <a:ext cx="855038" cy="3048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3218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fontScale="90000"/>
          </a:bodyPr>
          <a:lstStyle/>
          <a:p>
            <a:r>
              <a:rPr lang="en-US" sz="7200" b="1" dirty="0" smtClean="0">
                <a:solidFill>
                  <a:schemeClr val="tx2">
                    <a:lumMod val="75000"/>
                  </a:schemeClr>
                </a:solidFill>
              </a:rPr>
              <a:t>Program Registration</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0" y="6035019"/>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1600200" y="2667000"/>
            <a:ext cx="6019800" cy="769441"/>
          </a:xfrm>
          <a:prstGeom prst="rect">
            <a:avLst/>
          </a:prstGeom>
          <a:noFill/>
        </p:spPr>
        <p:txBody>
          <a:bodyPr wrap="square" rtlCol="0">
            <a:spAutoFit/>
          </a:bodyPr>
          <a:lstStyle/>
          <a:p>
            <a:pPr algn="ctr"/>
            <a:r>
              <a:rPr lang="en-US" sz="4400" b="1" dirty="0" smtClean="0">
                <a:solidFill>
                  <a:schemeClr val="bg1">
                    <a:lumMod val="50000"/>
                  </a:schemeClr>
                </a:solidFill>
              </a:rPr>
              <a:t>Maintain a Client</a:t>
            </a:r>
            <a:endParaRPr lang="en-CA" sz="4400"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0" y="6046594"/>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457200" y="16397"/>
            <a:ext cx="8390251" cy="6104567"/>
          </a:xfrm>
          <a:prstGeom prst="rect">
            <a:avLst/>
          </a:prstGeom>
        </p:spPr>
      </p:pic>
      <p:sp>
        <p:nvSpPr>
          <p:cNvPr id="9" name="Rectangle 8"/>
          <p:cNvSpPr/>
          <p:nvPr/>
        </p:nvSpPr>
        <p:spPr>
          <a:xfrm>
            <a:off x="2362200" y="304800"/>
            <a:ext cx="381000" cy="152400"/>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837051" y="292359"/>
            <a:ext cx="457200" cy="152400"/>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 name="Straight Arrow Connector 14"/>
          <p:cNvCxnSpPr/>
          <p:nvPr/>
        </p:nvCxnSpPr>
        <p:spPr>
          <a:xfrm flipH="1" flipV="1">
            <a:off x="2065651" y="457200"/>
            <a:ext cx="2286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2713351" y="457200"/>
            <a:ext cx="487049"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5335" y="1642563"/>
            <a:ext cx="4258949" cy="646331"/>
          </a:xfrm>
          <a:prstGeom prst="rect">
            <a:avLst/>
          </a:prstGeom>
          <a:noFill/>
        </p:spPr>
        <p:txBody>
          <a:bodyPr wrap="square" rtlCol="0">
            <a:spAutoFit/>
          </a:bodyPr>
          <a:lstStyle/>
          <a:p>
            <a:r>
              <a:rPr lang="en-US" dirty="0" smtClean="0"/>
              <a:t>Clicking on account allows you access and alter all information for a family.</a:t>
            </a:r>
            <a:endParaRPr lang="en-CA" dirty="0"/>
          </a:p>
        </p:txBody>
      </p:sp>
      <p:sp>
        <p:nvSpPr>
          <p:cNvPr id="19" name="TextBox 18"/>
          <p:cNvSpPr txBox="1"/>
          <p:nvPr/>
        </p:nvSpPr>
        <p:spPr>
          <a:xfrm>
            <a:off x="609600" y="3429000"/>
            <a:ext cx="3429000" cy="1200329"/>
          </a:xfrm>
          <a:prstGeom prst="rect">
            <a:avLst/>
          </a:prstGeom>
          <a:noFill/>
        </p:spPr>
        <p:txBody>
          <a:bodyPr wrap="square" rtlCol="0">
            <a:spAutoFit/>
          </a:bodyPr>
          <a:lstStyle/>
          <a:p>
            <a:r>
              <a:rPr lang="en-US" dirty="0" smtClean="0"/>
              <a:t>Using Maintain Family will take you to the family creation page, which was just covered and works the same way.</a:t>
            </a:r>
            <a:endParaRPr lang="en-CA" dirty="0"/>
          </a:p>
        </p:txBody>
      </p:sp>
      <p:sp>
        <p:nvSpPr>
          <p:cNvPr id="20" name="TextBox 19"/>
          <p:cNvSpPr txBox="1"/>
          <p:nvPr/>
        </p:nvSpPr>
        <p:spPr>
          <a:xfrm>
            <a:off x="685800" y="4724400"/>
            <a:ext cx="3200400" cy="646331"/>
          </a:xfrm>
          <a:prstGeom prst="rect">
            <a:avLst/>
          </a:prstGeom>
          <a:noFill/>
        </p:spPr>
        <p:txBody>
          <a:bodyPr wrap="square" rtlCol="0">
            <a:spAutoFit/>
          </a:bodyPr>
          <a:lstStyle/>
          <a:p>
            <a:r>
              <a:rPr lang="en-US" dirty="0" smtClean="0"/>
              <a:t>Remember to save all changes when you press close!</a:t>
            </a:r>
            <a:endParaRPr lang="en-CA" dirty="0"/>
          </a:p>
        </p:txBody>
      </p:sp>
      <p:sp>
        <p:nvSpPr>
          <p:cNvPr id="21" name="TextBox 20"/>
          <p:cNvSpPr txBox="1"/>
          <p:nvPr/>
        </p:nvSpPr>
        <p:spPr>
          <a:xfrm>
            <a:off x="4724400" y="1600200"/>
            <a:ext cx="3765097" cy="923330"/>
          </a:xfrm>
          <a:prstGeom prst="rect">
            <a:avLst/>
          </a:prstGeom>
          <a:noFill/>
        </p:spPr>
        <p:txBody>
          <a:bodyPr wrap="square" rtlCol="0">
            <a:spAutoFit/>
          </a:bodyPr>
          <a:lstStyle/>
          <a:p>
            <a:r>
              <a:rPr lang="en-US" dirty="0" smtClean="0"/>
              <a:t>Client allows you to look up an individuals specific information, like passes and their key tag.</a:t>
            </a:r>
            <a:endParaRPr lang="en-CA" dirty="0"/>
          </a:p>
        </p:txBody>
      </p:sp>
    </p:spTree>
    <p:extLst>
      <p:ext uri="{BB962C8B-B14F-4D97-AF65-F5344CB8AC3E}">
        <p14:creationId xmlns:p14="http://schemas.microsoft.com/office/powerpoint/2010/main" val="8528513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0" y="6046594"/>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4" cstate="print"/>
          <a:stretch>
            <a:fillRect/>
          </a:stretch>
        </p:blipFill>
        <p:spPr>
          <a:xfrm>
            <a:off x="8489497" y="6172200"/>
            <a:ext cx="502103" cy="656447"/>
          </a:xfrm>
          <a:prstGeom prst="rect">
            <a:avLst/>
          </a:prstGeom>
        </p:spPr>
      </p:pic>
      <p:pic>
        <p:nvPicPr>
          <p:cNvPr id="2" name="Picture 1"/>
          <p:cNvPicPr>
            <a:picLocks noChangeAspect="1"/>
          </p:cNvPicPr>
          <p:nvPr/>
        </p:nvPicPr>
        <p:blipFill>
          <a:blip r:embed="rId5"/>
          <a:stretch>
            <a:fillRect/>
          </a:stretch>
        </p:blipFill>
        <p:spPr>
          <a:xfrm>
            <a:off x="376874" y="9525"/>
            <a:ext cx="8390251" cy="6104567"/>
          </a:xfrm>
          <a:prstGeom prst="rect">
            <a:avLst/>
          </a:prstGeom>
        </p:spPr>
      </p:pic>
      <p:cxnSp>
        <p:nvCxnSpPr>
          <p:cNvPr id="7" name="Straight Arrow Connector 6"/>
          <p:cNvCxnSpPr/>
          <p:nvPr/>
        </p:nvCxnSpPr>
        <p:spPr>
          <a:xfrm flipH="1" flipV="1">
            <a:off x="2057400" y="1524000"/>
            <a:ext cx="28194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244790" y="2590800"/>
            <a:ext cx="205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62200" y="2133600"/>
            <a:ext cx="205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76800" y="2362200"/>
            <a:ext cx="3432109" cy="923330"/>
          </a:xfrm>
          <a:prstGeom prst="rect">
            <a:avLst/>
          </a:prstGeom>
          <a:noFill/>
        </p:spPr>
        <p:txBody>
          <a:bodyPr wrap="square" rtlCol="0">
            <a:spAutoFit/>
          </a:bodyPr>
          <a:lstStyle/>
          <a:p>
            <a:r>
              <a:rPr lang="en-US" dirty="0" smtClean="0"/>
              <a:t>Clicking this opens up a tab where you can change key tags in case of lost tags </a:t>
            </a:r>
            <a:endParaRPr lang="en-CA" dirty="0"/>
          </a:p>
        </p:txBody>
      </p:sp>
      <p:pic>
        <p:nvPicPr>
          <p:cNvPr id="13" name="Picture 12"/>
          <p:cNvPicPr>
            <a:picLocks noChangeAspect="1"/>
          </p:cNvPicPr>
          <p:nvPr/>
        </p:nvPicPr>
        <p:blipFill>
          <a:blip r:embed="rId6"/>
          <a:stretch>
            <a:fillRect/>
          </a:stretch>
        </p:blipFill>
        <p:spPr>
          <a:xfrm>
            <a:off x="5780179" y="3380779"/>
            <a:ext cx="2709318" cy="1237944"/>
          </a:xfrm>
          <a:prstGeom prst="rect">
            <a:avLst/>
          </a:prstGeom>
        </p:spPr>
      </p:pic>
      <p:sp>
        <p:nvSpPr>
          <p:cNvPr id="14" name="TextBox 13"/>
          <p:cNvSpPr txBox="1"/>
          <p:nvPr/>
        </p:nvSpPr>
        <p:spPr>
          <a:xfrm>
            <a:off x="4802663" y="1438870"/>
            <a:ext cx="4038600" cy="923330"/>
          </a:xfrm>
          <a:prstGeom prst="rect">
            <a:avLst/>
          </a:prstGeom>
          <a:noFill/>
        </p:spPr>
        <p:txBody>
          <a:bodyPr wrap="square" rtlCol="0">
            <a:spAutoFit/>
          </a:bodyPr>
          <a:lstStyle/>
          <a:p>
            <a:r>
              <a:rPr lang="en-US" dirty="0" smtClean="0"/>
              <a:t>If they have a current key tag you can simply highlight the old tag number and scan in a new one!</a:t>
            </a:r>
            <a:endParaRPr lang="en-CA" dirty="0"/>
          </a:p>
        </p:txBody>
      </p:sp>
      <p:sp>
        <p:nvSpPr>
          <p:cNvPr id="23" name="TextBox 22"/>
          <p:cNvSpPr txBox="1"/>
          <p:nvPr/>
        </p:nvSpPr>
        <p:spPr>
          <a:xfrm>
            <a:off x="419100" y="4661624"/>
            <a:ext cx="2971800" cy="646331"/>
          </a:xfrm>
          <a:prstGeom prst="rect">
            <a:avLst/>
          </a:prstGeom>
          <a:noFill/>
        </p:spPr>
        <p:txBody>
          <a:bodyPr wrap="square" rtlCol="0">
            <a:spAutoFit/>
          </a:bodyPr>
          <a:lstStyle/>
          <a:p>
            <a:r>
              <a:rPr lang="en-US" dirty="0" smtClean="0"/>
              <a:t>If not use the drop down menu to select Key Tag ID</a:t>
            </a:r>
            <a:endParaRPr lang="en-CA" dirty="0"/>
          </a:p>
        </p:txBody>
      </p:sp>
      <p:sp>
        <p:nvSpPr>
          <p:cNvPr id="24" name="TextBox 23"/>
          <p:cNvSpPr txBox="1"/>
          <p:nvPr/>
        </p:nvSpPr>
        <p:spPr>
          <a:xfrm>
            <a:off x="2853374" y="5657671"/>
            <a:ext cx="5761382" cy="1200329"/>
          </a:xfrm>
          <a:prstGeom prst="rect">
            <a:avLst/>
          </a:prstGeom>
          <a:noFill/>
        </p:spPr>
        <p:txBody>
          <a:bodyPr wrap="square" rtlCol="0">
            <a:spAutoFit/>
          </a:bodyPr>
          <a:lstStyle/>
          <a:p>
            <a:r>
              <a:rPr lang="en-US" dirty="0" smtClean="0"/>
              <a:t>We like having as few key tags assigned to each person as possible, but use your judgment! If a child comes swimming with two different guardians, having two key tags may be beneficial</a:t>
            </a:r>
            <a:endParaRPr lang="en-CA" dirty="0"/>
          </a:p>
        </p:txBody>
      </p:sp>
      <p:pic>
        <p:nvPicPr>
          <p:cNvPr id="25" name="Picture 24"/>
          <p:cNvPicPr>
            <a:picLocks noChangeAspect="1"/>
          </p:cNvPicPr>
          <p:nvPr/>
        </p:nvPicPr>
        <p:blipFill>
          <a:blip r:embed="rId7"/>
          <a:stretch>
            <a:fillRect/>
          </a:stretch>
        </p:blipFill>
        <p:spPr>
          <a:xfrm rot="1417306">
            <a:off x="1572977" y="1117147"/>
            <a:ext cx="3548347" cy="262841"/>
          </a:xfrm>
          <a:prstGeom prst="rect">
            <a:avLst/>
          </a:prstGeom>
        </p:spPr>
      </p:pic>
      <p:sp>
        <p:nvSpPr>
          <p:cNvPr id="26" name="TextBox 25"/>
          <p:cNvSpPr txBox="1"/>
          <p:nvPr/>
        </p:nvSpPr>
        <p:spPr>
          <a:xfrm>
            <a:off x="2853374" y="3200400"/>
            <a:ext cx="2785426" cy="1200329"/>
          </a:xfrm>
          <a:prstGeom prst="rect">
            <a:avLst/>
          </a:prstGeom>
          <a:noFill/>
        </p:spPr>
        <p:txBody>
          <a:bodyPr wrap="square" rtlCol="0">
            <a:spAutoFit/>
          </a:bodyPr>
          <a:lstStyle/>
          <a:p>
            <a:r>
              <a:rPr lang="en-US" dirty="0" smtClean="0"/>
              <a:t>Maintain details is where you can add a photo for pass holders. This will be covered on the next slide</a:t>
            </a:r>
            <a:r>
              <a:rPr lang="en-CA" dirty="0" smtClean="0"/>
              <a:t>.</a:t>
            </a:r>
            <a:endParaRPr lang="en-US" dirty="0" smtClean="0"/>
          </a:p>
        </p:txBody>
      </p:sp>
      <p:sp>
        <p:nvSpPr>
          <p:cNvPr id="27" name="TextBox 26"/>
          <p:cNvSpPr txBox="1"/>
          <p:nvPr/>
        </p:nvSpPr>
        <p:spPr>
          <a:xfrm>
            <a:off x="5959720" y="3271271"/>
            <a:ext cx="2671156" cy="1200329"/>
          </a:xfrm>
          <a:prstGeom prst="rect">
            <a:avLst/>
          </a:prstGeom>
          <a:noFill/>
        </p:spPr>
        <p:txBody>
          <a:bodyPr wrap="square" rtlCol="0">
            <a:spAutoFit/>
          </a:bodyPr>
          <a:lstStyle/>
          <a:p>
            <a:r>
              <a:rPr lang="en-US" dirty="0" smtClean="0"/>
              <a:t>Course registration is not usable from this screen, but we’ll cover how you can use it later.</a:t>
            </a:r>
            <a:endParaRPr lang="en-CA" dirty="0"/>
          </a:p>
        </p:txBody>
      </p:sp>
    </p:spTree>
    <p:extLst>
      <p:ext uri="{BB962C8B-B14F-4D97-AF65-F5344CB8AC3E}">
        <p14:creationId xmlns:p14="http://schemas.microsoft.com/office/powerpoint/2010/main" val="40681703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0" y="6046594"/>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4" cstate="print"/>
          <a:stretch>
            <a:fillRect/>
          </a:stretch>
        </p:blipFill>
        <p:spPr>
          <a:xfrm>
            <a:off x="8489497" y="6172200"/>
            <a:ext cx="502103" cy="656447"/>
          </a:xfrm>
          <a:prstGeom prst="rect">
            <a:avLst/>
          </a:prstGeom>
        </p:spPr>
      </p:pic>
      <p:pic>
        <p:nvPicPr>
          <p:cNvPr id="6" name="Picture 5"/>
          <p:cNvPicPr>
            <a:picLocks noChangeAspect="1"/>
          </p:cNvPicPr>
          <p:nvPr/>
        </p:nvPicPr>
        <p:blipFill>
          <a:blip r:embed="rId5"/>
          <a:stretch>
            <a:fillRect/>
          </a:stretch>
        </p:blipFill>
        <p:spPr>
          <a:xfrm>
            <a:off x="1600200" y="-10255"/>
            <a:ext cx="5943600" cy="6019527"/>
          </a:xfrm>
          <a:prstGeom prst="rect">
            <a:avLst/>
          </a:prstGeom>
        </p:spPr>
      </p:pic>
      <p:cxnSp>
        <p:nvCxnSpPr>
          <p:cNvPr id="9" name="Straight Arrow Connector 8"/>
          <p:cNvCxnSpPr/>
          <p:nvPr/>
        </p:nvCxnSpPr>
        <p:spPr>
          <a:xfrm flipH="1">
            <a:off x="5105400" y="4038600"/>
            <a:ext cx="2362200" cy="15093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43800" y="2209800"/>
            <a:ext cx="1600200" cy="2031325"/>
          </a:xfrm>
          <a:prstGeom prst="rect">
            <a:avLst/>
          </a:prstGeom>
          <a:noFill/>
        </p:spPr>
        <p:txBody>
          <a:bodyPr wrap="square" rtlCol="0">
            <a:spAutoFit/>
          </a:bodyPr>
          <a:lstStyle/>
          <a:p>
            <a:r>
              <a:rPr lang="en-US" dirty="0" smtClean="0"/>
              <a:t>Clicking on photograph will allow you to add a photo or update the one they currently have</a:t>
            </a:r>
            <a:endParaRPr lang="en-CA" dirty="0"/>
          </a:p>
        </p:txBody>
      </p:sp>
    </p:spTree>
    <p:extLst>
      <p:ext uri="{BB962C8B-B14F-4D97-AF65-F5344CB8AC3E}">
        <p14:creationId xmlns:p14="http://schemas.microsoft.com/office/powerpoint/2010/main" val="12682633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7" name="Title 6"/>
          <p:cNvSpPr>
            <a:spLocks noGrp="1"/>
          </p:cNvSpPr>
          <p:nvPr>
            <p:ph type="ctrTitle"/>
          </p:nvPr>
        </p:nvSpPr>
        <p:spPr/>
        <p:txBody>
          <a:bodyPr/>
          <a:lstStyle/>
          <a:p>
            <a:endParaRPr lang="en-CA"/>
          </a:p>
        </p:txBody>
      </p:sp>
      <p:pic>
        <p:nvPicPr>
          <p:cNvPr id="8" name="Picture 7"/>
          <p:cNvPicPr>
            <a:picLocks noChangeAspect="1"/>
          </p:cNvPicPr>
          <p:nvPr/>
        </p:nvPicPr>
        <p:blipFill>
          <a:blip r:embed="rId4"/>
          <a:stretch>
            <a:fillRect/>
          </a:stretch>
        </p:blipFill>
        <p:spPr>
          <a:xfrm>
            <a:off x="440414" y="-16272"/>
            <a:ext cx="8388823" cy="6102625"/>
          </a:xfrm>
          <a:prstGeom prst="rect">
            <a:avLst/>
          </a:prstGeom>
        </p:spPr>
      </p:pic>
      <p:cxnSp>
        <p:nvCxnSpPr>
          <p:cNvPr id="10" name="Straight Arrow Connector 9"/>
          <p:cNvCxnSpPr/>
          <p:nvPr/>
        </p:nvCxnSpPr>
        <p:spPr>
          <a:xfrm flipH="1">
            <a:off x="1905000" y="1981200"/>
            <a:ext cx="3048000" cy="5334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a:stretch>
            <a:fillRect/>
          </a:stretch>
        </p:blipFill>
        <p:spPr>
          <a:xfrm>
            <a:off x="4584878" y="3203581"/>
            <a:ext cx="4343400" cy="1962038"/>
          </a:xfrm>
          <a:prstGeom prst="rect">
            <a:avLst/>
          </a:prstGeom>
        </p:spPr>
      </p:pic>
      <p:sp>
        <p:nvSpPr>
          <p:cNvPr id="12" name="TextBox 11"/>
          <p:cNvSpPr txBox="1"/>
          <p:nvPr/>
        </p:nvSpPr>
        <p:spPr>
          <a:xfrm>
            <a:off x="4939004" y="1978025"/>
            <a:ext cx="3635148" cy="923330"/>
          </a:xfrm>
          <a:prstGeom prst="rect">
            <a:avLst/>
          </a:prstGeom>
          <a:noFill/>
        </p:spPr>
        <p:txBody>
          <a:bodyPr wrap="square" rtlCol="0">
            <a:spAutoFit/>
          </a:bodyPr>
          <a:lstStyle/>
          <a:p>
            <a:r>
              <a:rPr lang="en-US" dirty="0" smtClean="0"/>
              <a:t>View memberships will show any active or past member ships in the window below</a:t>
            </a:r>
            <a:endParaRPr lang="en-CA" dirty="0"/>
          </a:p>
        </p:txBody>
      </p:sp>
      <p:cxnSp>
        <p:nvCxnSpPr>
          <p:cNvPr id="14" name="Straight Arrow Connector 13"/>
          <p:cNvCxnSpPr/>
          <p:nvPr/>
        </p:nvCxnSpPr>
        <p:spPr>
          <a:xfrm>
            <a:off x="6400800" y="2865437"/>
            <a:ext cx="0" cy="41116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24971" y="3796374"/>
            <a:ext cx="4330522" cy="1200329"/>
          </a:xfrm>
          <a:prstGeom prst="rect">
            <a:avLst/>
          </a:prstGeom>
          <a:noFill/>
        </p:spPr>
        <p:txBody>
          <a:bodyPr wrap="square" rtlCol="0">
            <a:spAutoFit/>
          </a:bodyPr>
          <a:lstStyle/>
          <a:p>
            <a:r>
              <a:rPr lang="en-US" dirty="0" smtClean="0"/>
              <a:t>A normal pass will show how many swims remain without deducting from the pass, so it is the only way to check a balance for some one!</a:t>
            </a:r>
            <a:endParaRPr lang="en-CA" dirty="0"/>
          </a:p>
        </p:txBody>
      </p:sp>
      <p:sp>
        <p:nvSpPr>
          <p:cNvPr id="16" name="TextBox 15"/>
          <p:cNvSpPr txBox="1"/>
          <p:nvPr/>
        </p:nvSpPr>
        <p:spPr>
          <a:xfrm>
            <a:off x="4199432" y="5080970"/>
            <a:ext cx="5181600" cy="923330"/>
          </a:xfrm>
          <a:prstGeom prst="rect">
            <a:avLst/>
          </a:prstGeom>
          <a:noFill/>
        </p:spPr>
        <p:txBody>
          <a:bodyPr wrap="square" rtlCol="0">
            <a:spAutoFit/>
          </a:bodyPr>
          <a:lstStyle/>
          <a:p>
            <a:r>
              <a:rPr lang="en-US" dirty="0" smtClean="0"/>
              <a:t>Additionally select a pass and hit view to see when and where the pass has been used. This is a great way to find double scans.</a:t>
            </a:r>
            <a:endParaRPr lang="en-CA" dirty="0"/>
          </a:p>
        </p:txBody>
      </p:sp>
      <p:sp>
        <p:nvSpPr>
          <p:cNvPr id="17" name="TextBox 16"/>
          <p:cNvSpPr txBox="1"/>
          <p:nvPr/>
        </p:nvSpPr>
        <p:spPr>
          <a:xfrm>
            <a:off x="757823" y="3845890"/>
            <a:ext cx="3124200" cy="1754326"/>
          </a:xfrm>
          <a:prstGeom prst="rect">
            <a:avLst/>
          </a:prstGeom>
          <a:noFill/>
        </p:spPr>
        <p:txBody>
          <a:bodyPr wrap="square" rtlCol="0">
            <a:spAutoFit/>
          </a:bodyPr>
          <a:lstStyle/>
          <a:p>
            <a:r>
              <a:rPr lang="en-US" dirty="0" smtClean="0"/>
              <a:t>If you find a double scan let your supervisor know by sending an email with the pass name and key tag ID. They will add a swim back onto their pass</a:t>
            </a:r>
            <a:endParaRPr lang="en-CA" dirty="0"/>
          </a:p>
        </p:txBody>
      </p:sp>
    </p:spTree>
    <p:extLst>
      <p:ext uri="{BB962C8B-B14F-4D97-AF65-F5344CB8AC3E}">
        <p14:creationId xmlns:p14="http://schemas.microsoft.com/office/powerpoint/2010/main" val="38228969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fontScale="90000"/>
          </a:bodyPr>
          <a:lstStyle/>
          <a:p>
            <a:r>
              <a:rPr lang="en-US" sz="7200" b="1" dirty="0" smtClean="0">
                <a:solidFill>
                  <a:schemeClr val="tx2">
                    <a:lumMod val="75000"/>
                  </a:schemeClr>
                </a:solidFill>
              </a:rPr>
              <a:t>Program Registration</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1600200" y="2667000"/>
            <a:ext cx="6019800" cy="769441"/>
          </a:xfrm>
          <a:prstGeom prst="rect">
            <a:avLst/>
          </a:prstGeom>
          <a:noFill/>
        </p:spPr>
        <p:txBody>
          <a:bodyPr wrap="square" rtlCol="0">
            <a:spAutoFit/>
          </a:bodyPr>
          <a:lstStyle/>
          <a:p>
            <a:pPr algn="ctr"/>
            <a:r>
              <a:rPr lang="en-US" sz="4400" b="1" dirty="0" smtClean="0">
                <a:solidFill>
                  <a:schemeClr val="bg1">
                    <a:lumMod val="50000"/>
                  </a:schemeClr>
                </a:solidFill>
              </a:rPr>
              <a:t>Sell a Pass</a:t>
            </a:r>
            <a:endParaRPr lang="en-CA" sz="4400"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840003" y="1929"/>
            <a:ext cx="7449525" cy="6066493"/>
          </a:xfrm>
          <a:prstGeom prst="rect">
            <a:avLst/>
          </a:prstGeom>
        </p:spPr>
      </p:pic>
      <p:cxnSp>
        <p:nvCxnSpPr>
          <p:cNvPr id="10" name="Straight Arrow Connector 9"/>
          <p:cNvCxnSpPr>
            <a:stCxn id="11" idx="1"/>
          </p:cNvCxnSpPr>
          <p:nvPr/>
        </p:nvCxnSpPr>
        <p:spPr>
          <a:xfrm flipH="1" flipV="1">
            <a:off x="4085350" y="2024845"/>
            <a:ext cx="1418349" cy="81486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503699" y="2101044"/>
            <a:ext cx="2521834" cy="1477328"/>
          </a:xfrm>
          <a:prstGeom prst="rect">
            <a:avLst/>
          </a:prstGeom>
          <a:noFill/>
        </p:spPr>
        <p:txBody>
          <a:bodyPr wrap="square" rtlCol="0">
            <a:spAutoFit/>
          </a:bodyPr>
          <a:lstStyle/>
          <a:p>
            <a:r>
              <a:rPr lang="en-US" dirty="0" smtClean="0"/>
              <a:t>This option is to select the plan- CGAC/CHOCC/SLCP passes, outdoor pool passes, and ACTI Pass</a:t>
            </a:r>
            <a:endParaRPr lang="en-CA" dirty="0"/>
          </a:p>
        </p:txBody>
      </p:sp>
      <p:cxnSp>
        <p:nvCxnSpPr>
          <p:cNvPr id="17" name="Straight Arrow Connector 16"/>
          <p:cNvCxnSpPr/>
          <p:nvPr/>
        </p:nvCxnSpPr>
        <p:spPr>
          <a:xfrm flipV="1">
            <a:off x="1295400" y="2286000"/>
            <a:ext cx="533400" cy="609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08969" y="3010097"/>
            <a:ext cx="4191000" cy="646331"/>
          </a:xfrm>
          <a:prstGeom prst="rect">
            <a:avLst/>
          </a:prstGeom>
          <a:noFill/>
        </p:spPr>
        <p:txBody>
          <a:bodyPr wrap="square" rtlCol="0">
            <a:spAutoFit/>
          </a:bodyPr>
          <a:lstStyle/>
          <a:p>
            <a:r>
              <a:rPr lang="en-US" dirty="0" smtClean="0"/>
              <a:t>When selling a pass make sure you have the right type (Adult, Senior, Child, Family)</a:t>
            </a:r>
            <a:endParaRPr lang="en-CA" dirty="0"/>
          </a:p>
        </p:txBody>
      </p:sp>
      <p:cxnSp>
        <p:nvCxnSpPr>
          <p:cNvPr id="23" name="Straight Arrow Connector 22"/>
          <p:cNvCxnSpPr/>
          <p:nvPr/>
        </p:nvCxnSpPr>
        <p:spPr>
          <a:xfrm flipV="1">
            <a:off x="3276600" y="2590800"/>
            <a:ext cx="0" cy="16002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90600" y="4343400"/>
            <a:ext cx="3429000" cy="369332"/>
          </a:xfrm>
          <a:prstGeom prst="rect">
            <a:avLst/>
          </a:prstGeom>
          <a:noFill/>
        </p:spPr>
        <p:txBody>
          <a:bodyPr wrap="square" rtlCol="0">
            <a:spAutoFit/>
          </a:bodyPr>
          <a:lstStyle/>
          <a:p>
            <a:r>
              <a:rPr lang="en-US" dirty="0" smtClean="0"/>
              <a:t>Select the correct type of pass</a:t>
            </a:r>
            <a:endParaRPr lang="en-CA" dirty="0"/>
          </a:p>
        </p:txBody>
      </p:sp>
      <p:sp>
        <p:nvSpPr>
          <p:cNvPr id="27" name="Rectangle 26"/>
          <p:cNvSpPr/>
          <p:nvPr/>
        </p:nvSpPr>
        <p:spPr>
          <a:xfrm>
            <a:off x="4564766" y="3844807"/>
            <a:ext cx="2750434" cy="1717793"/>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9" name="Straight Arrow Connector 28"/>
          <p:cNvCxnSpPr/>
          <p:nvPr/>
        </p:nvCxnSpPr>
        <p:spPr>
          <a:xfrm>
            <a:off x="3116964" y="5172494"/>
            <a:ext cx="144780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63182" y="4710829"/>
            <a:ext cx="1981200" cy="923330"/>
          </a:xfrm>
          <a:prstGeom prst="rect">
            <a:avLst/>
          </a:prstGeom>
          <a:noFill/>
        </p:spPr>
        <p:txBody>
          <a:bodyPr wrap="square" rtlCol="0">
            <a:spAutoFit/>
          </a:bodyPr>
          <a:lstStyle/>
          <a:p>
            <a:r>
              <a:rPr lang="en-US" dirty="0" smtClean="0"/>
              <a:t>The price should be correct, and if it is click register</a:t>
            </a:r>
            <a:endParaRPr lang="en-CA" dirty="0"/>
          </a:p>
        </p:txBody>
      </p:sp>
      <p:cxnSp>
        <p:nvCxnSpPr>
          <p:cNvPr id="32" name="Straight Arrow Connector 31"/>
          <p:cNvCxnSpPr/>
          <p:nvPr/>
        </p:nvCxnSpPr>
        <p:spPr>
          <a:xfrm flipH="1">
            <a:off x="2514600" y="5486400"/>
            <a:ext cx="190500" cy="3048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0147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9" name="Picture 8"/>
          <p:cNvPicPr>
            <a:picLocks noChangeAspect="1"/>
          </p:cNvPicPr>
          <p:nvPr/>
        </p:nvPicPr>
        <p:blipFill>
          <a:blip r:embed="rId4"/>
          <a:stretch>
            <a:fillRect/>
          </a:stretch>
        </p:blipFill>
        <p:spPr>
          <a:xfrm>
            <a:off x="357806" y="0"/>
            <a:ext cx="8428388" cy="6079184"/>
          </a:xfrm>
          <a:prstGeom prst="rect">
            <a:avLst/>
          </a:prstGeom>
        </p:spPr>
      </p:pic>
      <p:sp>
        <p:nvSpPr>
          <p:cNvPr id="10" name="Rectangle 9"/>
          <p:cNvSpPr/>
          <p:nvPr/>
        </p:nvSpPr>
        <p:spPr>
          <a:xfrm>
            <a:off x="1276350" y="3276600"/>
            <a:ext cx="1085850" cy="228600"/>
          </a:xfrm>
          <a:prstGeom prst="rect">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a:stCxn id="14" idx="0"/>
          </p:cNvCxnSpPr>
          <p:nvPr/>
        </p:nvCxnSpPr>
        <p:spPr>
          <a:xfrm flipH="1" flipV="1">
            <a:off x="1905000" y="3505200"/>
            <a:ext cx="609600" cy="116451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9100" y="4669717"/>
            <a:ext cx="4191000" cy="1200329"/>
          </a:xfrm>
          <a:prstGeom prst="rect">
            <a:avLst/>
          </a:prstGeom>
          <a:noFill/>
        </p:spPr>
        <p:txBody>
          <a:bodyPr wrap="square" rtlCol="0">
            <a:spAutoFit/>
          </a:bodyPr>
          <a:lstStyle/>
          <a:p>
            <a:r>
              <a:rPr lang="en-US" dirty="0" smtClean="0"/>
              <a:t>If a patron would like to purchase multiple 10 or 20 visit passes at one time, you can use the drop down menu here to increase the amount</a:t>
            </a:r>
            <a:endParaRPr lang="en-CA" dirty="0"/>
          </a:p>
        </p:txBody>
      </p:sp>
      <p:sp>
        <p:nvSpPr>
          <p:cNvPr id="16" name="TextBox 15"/>
          <p:cNvSpPr txBox="1"/>
          <p:nvPr/>
        </p:nvSpPr>
        <p:spPr>
          <a:xfrm>
            <a:off x="4953000" y="2590800"/>
            <a:ext cx="4191000" cy="1200329"/>
          </a:xfrm>
          <a:prstGeom prst="rect">
            <a:avLst/>
          </a:prstGeom>
          <a:noFill/>
        </p:spPr>
        <p:txBody>
          <a:bodyPr wrap="square" rtlCol="0">
            <a:spAutoFit/>
          </a:bodyPr>
          <a:lstStyle/>
          <a:p>
            <a:r>
              <a:rPr lang="en-US" dirty="0" smtClean="0"/>
              <a:t>The most common issue is when membership sales will not let you register for a pass. This is likely due to not being in registration mode.</a:t>
            </a:r>
            <a:endParaRPr lang="en-CA" dirty="0"/>
          </a:p>
        </p:txBody>
      </p:sp>
      <p:sp>
        <p:nvSpPr>
          <p:cNvPr id="17" name="Rectangle 16"/>
          <p:cNvSpPr/>
          <p:nvPr/>
        </p:nvSpPr>
        <p:spPr>
          <a:xfrm>
            <a:off x="971550" y="228600"/>
            <a:ext cx="704850" cy="228600"/>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Arrow Connector 18"/>
          <p:cNvCxnSpPr>
            <a:endCxn id="17" idx="3"/>
          </p:cNvCxnSpPr>
          <p:nvPr/>
        </p:nvCxnSpPr>
        <p:spPr>
          <a:xfrm flipH="1" flipV="1">
            <a:off x="1676400" y="342900"/>
            <a:ext cx="3276600" cy="14097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886200" y="1753983"/>
            <a:ext cx="3505200" cy="923330"/>
          </a:xfrm>
          <a:prstGeom prst="rect">
            <a:avLst/>
          </a:prstGeom>
          <a:noFill/>
        </p:spPr>
        <p:txBody>
          <a:bodyPr wrap="square" rtlCol="0">
            <a:spAutoFit/>
          </a:bodyPr>
          <a:lstStyle/>
          <a:p>
            <a:r>
              <a:rPr lang="en-US" dirty="0" smtClean="0"/>
              <a:t>To fix this, click on registration and ensure that registration mode is selected</a:t>
            </a:r>
            <a:endParaRPr lang="en-CA" dirty="0"/>
          </a:p>
        </p:txBody>
      </p:sp>
    </p:spTree>
    <p:extLst>
      <p:ext uri="{BB962C8B-B14F-4D97-AF65-F5344CB8AC3E}">
        <p14:creationId xmlns:p14="http://schemas.microsoft.com/office/powerpoint/2010/main" val="26941547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fontScale="90000"/>
          </a:bodyPr>
          <a:lstStyle/>
          <a:p>
            <a:r>
              <a:rPr lang="en-US" sz="7200" b="1" dirty="0" smtClean="0">
                <a:solidFill>
                  <a:schemeClr val="tx2">
                    <a:lumMod val="75000"/>
                  </a:schemeClr>
                </a:solidFill>
              </a:rPr>
              <a:t>Program Registration</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1600200" y="2667000"/>
            <a:ext cx="6019800" cy="769441"/>
          </a:xfrm>
          <a:prstGeom prst="rect">
            <a:avLst/>
          </a:prstGeom>
          <a:noFill/>
        </p:spPr>
        <p:txBody>
          <a:bodyPr wrap="square" rtlCol="0">
            <a:spAutoFit/>
          </a:bodyPr>
          <a:lstStyle/>
          <a:p>
            <a:pPr algn="ctr"/>
            <a:r>
              <a:rPr lang="en-US" sz="4400" b="1" dirty="0" smtClean="0">
                <a:solidFill>
                  <a:schemeClr val="bg1">
                    <a:lumMod val="50000"/>
                  </a:schemeClr>
                </a:solidFill>
              </a:rPr>
              <a:t>View Course Registration</a:t>
            </a:r>
            <a:endParaRPr lang="en-CA" sz="4400" b="1" dirty="0">
              <a:solidFill>
                <a:schemeClr val="bg1">
                  <a:lumMod val="50000"/>
                </a:schemeClr>
              </a:solidFill>
            </a:endParaRPr>
          </a:p>
        </p:txBody>
      </p:sp>
    </p:spTree>
    <p:extLst>
      <p:ext uri="{BB962C8B-B14F-4D97-AF65-F5344CB8AC3E}">
        <p14:creationId xmlns:p14="http://schemas.microsoft.com/office/powerpoint/2010/main" val="34789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83880" cy="1051560"/>
          </a:xfrm>
        </p:spPr>
        <p:txBody>
          <a:bodyPr/>
          <a:lstStyle/>
          <a:p>
            <a:r>
              <a:rPr lang="en-US" b="1" dirty="0" smtClean="0">
                <a:solidFill>
                  <a:schemeClr val="tx2">
                    <a:lumMod val="75000"/>
                  </a:schemeClr>
                </a:solidFill>
              </a:rPr>
              <a:t>Swim Test Admission Card (STAC)</a:t>
            </a:r>
            <a:endParaRPr lang="en-CA" b="1" dirty="0">
              <a:solidFill>
                <a:schemeClr val="tx2">
                  <a:lumMod val="75000"/>
                </a:schemeClr>
              </a:solidFill>
            </a:endParaRPr>
          </a:p>
        </p:txBody>
      </p:sp>
      <p:graphicFrame>
        <p:nvGraphicFramePr>
          <p:cNvPr id="71683" name="Object 3"/>
          <p:cNvGraphicFramePr>
            <a:graphicFrameLocks noChangeAspect="1"/>
          </p:cNvGraphicFramePr>
          <p:nvPr/>
        </p:nvGraphicFramePr>
        <p:xfrm>
          <a:off x="304800" y="1219200"/>
          <a:ext cx="2571750" cy="1543050"/>
        </p:xfrm>
        <a:graphic>
          <a:graphicData uri="http://schemas.openxmlformats.org/presentationml/2006/ole">
            <mc:AlternateContent xmlns:mc="http://schemas.openxmlformats.org/markup-compatibility/2006">
              <mc:Choice xmlns:v="urn:schemas-microsoft-com:vml" Requires="v">
                <p:oleObj spid="_x0000_s71711" name="Acrobat Document" r:id="rId3" imgW="2571615" imgH="1543050" progId="AcroExch.Document.7">
                  <p:embed/>
                </p:oleObj>
              </mc:Choice>
              <mc:Fallback>
                <p:oleObj name="Acrobat Document" r:id="rId3" imgW="2571615" imgH="1543050" progId="AcroExch.Document.7">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19200"/>
                        <a:ext cx="257175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1684" name="Picture 4"/>
          <p:cNvPicPr>
            <a:picLocks noChangeAspect="1" noChangeArrowheads="1"/>
          </p:cNvPicPr>
          <p:nvPr/>
        </p:nvPicPr>
        <p:blipFill>
          <a:blip r:embed="rId5" cstate="print"/>
          <a:srcRect/>
          <a:stretch>
            <a:fillRect/>
          </a:stretch>
        </p:blipFill>
        <p:spPr bwMode="auto">
          <a:xfrm>
            <a:off x="304800" y="3048000"/>
            <a:ext cx="4800600" cy="2868377"/>
          </a:xfrm>
          <a:prstGeom prst="rect">
            <a:avLst/>
          </a:prstGeom>
          <a:noFill/>
          <a:ln w="9525">
            <a:noFill/>
            <a:miter lim="800000"/>
            <a:headEnd/>
            <a:tailEnd/>
          </a:ln>
        </p:spPr>
      </p:pic>
      <p:sp>
        <p:nvSpPr>
          <p:cNvPr id="26" name="TextBox 25"/>
          <p:cNvSpPr txBox="1"/>
          <p:nvPr/>
        </p:nvSpPr>
        <p:spPr>
          <a:xfrm>
            <a:off x="5257800" y="2286000"/>
            <a:ext cx="3505200" cy="3139321"/>
          </a:xfrm>
          <a:prstGeom prst="rect">
            <a:avLst/>
          </a:prstGeom>
          <a:noFill/>
        </p:spPr>
        <p:txBody>
          <a:bodyPr wrap="square" rtlCol="0">
            <a:spAutoFit/>
          </a:bodyPr>
          <a:lstStyle/>
          <a:p>
            <a:pPr>
              <a:buFont typeface="Arial" pitchFamily="34" charset="0"/>
              <a:buChar char="•"/>
            </a:pPr>
            <a:r>
              <a:rPr lang="en-US" dirty="0" smtClean="0"/>
              <a:t>Can be given out by cashiers to individuals who have passed the swim test</a:t>
            </a:r>
          </a:p>
          <a:p>
            <a:pPr>
              <a:buFont typeface="Arial" pitchFamily="34" charset="0"/>
              <a:buChar char="•"/>
            </a:pPr>
            <a:endParaRPr lang="en-US" dirty="0" smtClean="0"/>
          </a:p>
          <a:p>
            <a:pPr>
              <a:buFont typeface="Arial" pitchFamily="34" charset="0"/>
              <a:buChar char="•"/>
            </a:pPr>
            <a:r>
              <a:rPr lang="en-US" dirty="0" smtClean="0"/>
              <a:t>They MUST have a green band securely attached to their wrist</a:t>
            </a:r>
          </a:p>
          <a:p>
            <a:pPr>
              <a:buFont typeface="Arial" pitchFamily="34" charset="0"/>
              <a:buChar char="•"/>
            </a:pPr>
            <a:endParaRPr lang="en-US" dirty="0"/>
          </a:p>
          <a:p>
            <a:pPr>
              <a:buFont typeface="Arial" pitchFamily="34" charset="0"/>
              <a:buChar char="•"/>
            </a:pPr>
            <a:r>
              <a:rPr lang="en-US" dirty="0" smtClean="0"/>
              <a:t>The code section is filled out with 1) followed by favorite flavor of ice cream, or 2) followed by their favorite </a:t>
            </a:r>
            <a:r>
              <a:rPr lang="en-US" dirty="0" err="1" smtClean="0"/>
              <a:t>colour</a:t>
            </a:r>
            <a:endParaRPr lang="en-CA" dirty="0"/>
          </a:p>
        </p:txBody>
      </p:sp>
      <p:pic>
        <p:nvPicPr>
          <p:cNvPr id="6" name="Picture 5"/>
          <p:cNvPicPr/>
          <p:nvPr/>
        </p:nvPicPr>
        <p:blipFill>
          <a:blip r:embed="rId6"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7" name="Straight Connector 6"/>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8" name="Picture 7" descr="CITYCMYK.gif"/>
          <p:cNvPicPr>
            <a:picLocks noChangeAspect="1"/>
          </p:cNvPicPr>
          <p:nvPr/>
        </p:nvPicPr>
        <p:blipFill>
          <a:blip r:embed="rId7"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2" end="2"/>
                                            </p:txEl>
                                          </p:spTgt>
                                        </p:tgtEl>
                                        <p:attrNameLst>
                                          <p:attrName>style.visibility</p:attrName>
                                        </p:attrNameLst>
                                      </p:cBhvr>
                                      <p:to>
                                        <p:strVal val="visible"/>
                                      </p:to>
                                    </p:set>
                                    <p:animEffect transition="in" filter="fade">
                                      <p:cBhvr>
                                        <p:cTn id="12" dur="500"/>
                                        <p:tgtEl>
                                          <p:spTgt spid="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4" end="4"/>
                                            </p:txEl>
                                          </p:spTgt>
                                        </p:tgtEl>
                                        <p:attrNameLst>
                                          <p:attrName>style.visibility</p:attrName>
                                        </p:attrNameLst>
                                      </p:cBhvr>
                                      <p:to>
                                        <p:strVal val="visible"/>
                                      </p:to>
                                    </p:set>
                                    <p:animEffect transition="in" filter="fade">
                                      <p:cBhvr>
                                        <p:cTn id="17"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7" name="Title 6"/>
          <p:cNvSpPr>
            <a:spLocks noGrp="1"/>
          </p:cNvSpPr>
          <p:nvPr>
            <p:ph type="ctrTitle"/>
          </p:nvPr>
        </p:nvSpPr>
        <p:spPr/>
        <p:txBody>
          <a:bodyPr/>
          <a:lstStyle/>
          <a:p>
            <a:endParaRPr lang="en-CA" dirty="0"/>
          </a:p>
        </p:txBody>
      </p:sp>
      <p:pic>
        <p:nvPicPr>
          <p:cNvPr id="9" name="Picture 8"/>
          <p:cNvPicPr>
            <a:picLocks noChangeAspect="1"/>
          </p:cNvPicPr>
          <p:nvPr/>
        </p:nvPicPr>
        <p:blipFill>
          <a:blip r:embed="rId4"/>
          <a:stretch>
            <a:fillRect/>
          </a:stretch>
        </p:blipFill>
        <p:spPr>
          <a:xfrm>
            <a:off x="457200" y="0"/>
            <a:ext cx="8390251" cy="6079184"/>
          </a:xfrm>
          <a:prstGeom prst="rect">
            <a:avLst/>
          </a:prstGeom>
        </p:spPr>
      </p:pic>
      <p:pic>
        <p:nvPicPr>
          <p:cNvPr id="2" name="Picture 1"/>
          <p:cNvPicPr>
            <a:picLocks noChangeAspect="1"/>
          </p:cNvPicPr>
          <p:nvPr/>
        </p:nvPicPr>
        <p:blipFill>
          <a:blip r:embed="rId5"/>
          <a:stretch>
            <a:fillRect/>
          </a:stretch>
        </p:blipFill>
        <p:spPr>
          <a:xfrm>
            <a:off x="3933902" y="818417"/>
            <a:ext cx="4839441" cy="3503138"/>
          </a:xfrm>
          <a:prstGeom prst="rect">
            <a:avLst/>
          </a:prstGeom>
        </p:spPr>
      </p:pic>
      <p:sp>
        <p:nvSpPr>
          <p:cNvPr id="6" name="TextBox 5"/>
          <p:cNvSpPr txBox="1"/>
          <p:nvPr/>
        </p:nvSpPr>
        <p:spPr>
          <a:xfrm>
            <a:off x="1676400" y="4156235"/>
            <a:ext cx="2533650" cy="1477328"/>
          </a:xfrm>
          <a:prstGeom prst="rect">
            <a:avLst/>
          </a:prstGeom>
          <a:noFill/>
        </p:spPr>
        <p:txBody>
          <a:bodyPr wrap="square" rtlCol="0">
            <a:spAutoFit/>
          </a:bodyPr>
          <a:lstStyle/>
          <a:p>
            <a:r>
              <a:rPr lang="en-US" dirty="0" smtClean="0"/>
              <a:t>As mentioned previously Program Registration is read-only, but will let you looking up any course registration.</a:t>
            </a:r>
            <a:endParaRPr lang="en-CA" dirty="0"/>
          </a:p>
        </p:txBody>
      </p:sp>
      <p:sp>
        <p:nvSpPr>
          <p:cNvPr id="8" name="TextBox 7"/>
          <p:cNvSpPr txBox="1"/>
          <p:nvPr/>
        </p:nvSpPr>
        <p:spPr>
          <a:xfrm>
            <a:off x="1219200" y="2623825"/>
            <a:ext cx="2590800" cy="1477328"/>
          </a:xfrm>
          <a:prstGeom prst="rect">
            <a:avLst/>
          </a:prstGeom>
          <a:noFill/>
        </p:spPr>
        <p:txBody>
          <a:bodyPr wrap="square" rtlCol="0">
            <a:spAutoFit/>
          </a:bodyPr>
          <a:lstStyle/>
          <a:p>
            <a:r>
              <a:rPr lang="en-US" dirty="0" smtClean="0"/>
              <a:t>Find the client, ensure that you have the correct name, and then select client from the top, and view course registration</a:t>
            </a:r>
            <a:endParaRPr lang="en-CA" dirty="0"/>
          </a:p>
        </p:txBody>
      </p:sp>
      <p:cxnSp>
        <p:nvCxnSpPr>
          <p:cNvPr id="11" name="Straight Arrow Connector 10"/>
          <p:cNvCxnSpPr/>
          <p:nvPr/>
        </p:nvCxnSpPr>
        <p:spPr>
          <a:xfrm flipV="1">
            <a:off x="2133600" y="457200"/>
            <a:ext cx="381000" cy="22098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19800" y="4550426"/>
            <a:ext cx="2667000" cy="1477328"/>
          </a:xfrm>
          <a:prstGeom prst="rect">
            <a:avLst/>
          </a:prstGeom>
          <a:noFill/>
        </p:spPr>
        <p:txBody>
          <a:bodyPr wrap="square" rtlCol="0">
            <a:spAutoFit/>
          </a:bodyPr>
          <a:lstStyle/>
          <a:p>
            <a:r>
              <a:rPr lang="en-US" dirty="0" smtClean="0"/>
              <a:t>This account doesn’t have any registrations, but normally you will see all current and past registrations here</a:t>
            </a:r>
            <a:r>
              <a:rPr lang="en-CA" dirty="0" smtClean="0"/>
              <a:t>.</a:t>
            </a:r>
            <a:endParaRPr lang="en-US" dirty="0" smtClean="0"/>
          </a:p>
        </p:txBody>
      </p:sp>
    </p:spTree>
    <p:extLst>
      <p:ext uri="{BB962C8B-B14F-4D97-AF65-F5344CB8AC3E}">
        <p14:creationId xmlns:p14="http://schemas.microsoft.com/office/powerpoint/2010/main" val="33797424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normAutofit fontScale="90000"/>
          </a:bodyPr>
          <a:lstStyle/>
          <a:p>
            <a:r>
              <a:rPr lang="en-US" sz="7200" b="1" dirty="0" smtClean="0">
                <a:solidFill>
                  <a:schemeClr val="tx2">
                    <a:lumMod val="75000"/>
                  </a:schemeClr>
                </a:solidFill>
              </a:rPr>
              <a:t>Program Registration</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1600200" y="2667000"/>
            <a:ext cx="6019800" cy="769441"/>
          </a:xfrm>
          <a:prstGeom prst="rect">
            <a:avLst/>
          </a:prstGeom>
          <a:noFill/>
        </p:spPr>
        <p:txBody>
          <a:bodyPr wrap="square" rtlCol="0">
            <a:spAutoFit/>
          </a:bodyPr>
          <a:lstStyle/>
          <a:p>
            <a:pPr algn="ctr"/>
            <a:r>
              <a:rPr lang="en-US" sz="4400" b="1" dirty="0" smtClean="0">
                <a:solidFill>
                  <a:schemeClr val="bg1">
                    <a:lumMod val="50000"/>
                  </a:schemeClr>
                </a:solidFill>
              </a:rPr>
              <a:t>View Course Information</a:t>
            </a:r>
            <a:endParaRPr lang="en-CA" sz="4400" b="1" dirty="0">
              <a:solidFill>
                <a:schemeClr val="bg1">
                  <a:lumMod val="50000"/>
                </a:schemeClr>
              </a:solidFill>
            </a:endParaRPr>
          </a:p>
        </p:txBody>
      </p:sp>
    </p:spTree>
    <p:extLst>
      <p:ext uri="{BB962C8B-B14F-4D97-AF65-F5344CB8AC3E}">
        <p14:creationId xmlns:p14="http://schemas.microsoft.com/office/powerpoint/2010/main" val="19264566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7" name="Title 6"/>
          <p:cNvSpPr>
            <a:spLocks noGrp="1"/>
          </p:cNvSpPr>
          <p:nvPr>
            <p:ph type="ctrTitle"/>
          </p:nvPr>
        </p:nvSpPr>
        <p:spPr/>
        <p:txBody>
          <a:bodyPr/>
          <a:lstStyle/>
          <a:p>
            <a:endParaRPr lang="en-CA" dirty="0"/>
          </a:p>
        </p:txBody>
      </p:sp>
      <p:pic>
        <p:nvPicPr>
          <p:cNvPr id="9" name="Picture 8"/>
          <p:cNvPicPr>
            <a:picLocks noChangeAspect="1"/>
          </p:cNvPicPr>
          <p:nvPr/>
        </p:nvPicPr>
        <p:blipFill>
          <a:blip r:embed="rId4"/>
          <a:stretch>
            <a:fillRect/>
          </a:stretch>
        </p:blipFill>
        <p:spPr>
          <a:xfrm>
            <a:off x="376874" y="0"/>
            <a:ext cx="8390251" cy="6048318"/>
          </a:xfrm>
          <a:prstGeom prst="rect">
            <a:avLst/>
          </a:prstGeom>
        </p:spPr>
      </p:pic>
      <p:sp>
        <p:nvSpPr>
          <p:cNvPr id="10" name="Rectangle 9"/>
          <p:cNvSpPr/>
          <p:nvPr/>
        </p:nvSpPr>
        <p:spPr>
          <a:xfrm>
            <a:off x="2895600" y="2362200"/>
            <a:ext cx="762000" cy="304800"/>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4838700" y="1374945"/>
            <a:ext cx="2438400" cy="1477328"/>
          </a:xfrm>
          <a:prstGeom prst="rect">
            <a:avLst/>
          </a:prstGeom>
          <a:noFill/>
        </p:spPr>
        <p:txBody>
          <a:bodyPr wrap="square" rtlCol="0">
            <a:spAutoFit/>
          </a:bodyPr>
          <a:lstStyle/>
          <a:p>
            <a:r>
              <a:rPr lang="en-US" dirty="0" smtClean="0"/>
              <a:t>Looking up courses can be done through here as well. Click on course to bring up the search menu.</a:t>
            </a:r>
            <a:endParaRPr lang="en-CA" dirty="0"/>
          </a:p>
        </p:txBody>
      </p:sp>
      <p:cxnSp>
        <p:nvCxnSpPr>
          <p:cNvPr id="13" name="Straight Arrow Connector 12"/>
          <p:cNvCxnSpPr>
            <a:stCxn id="11" idx="1"/>
            <a:endCxn id="10" idx="3"/>
          </p:cNvCxnSpPr>
          <p:nvPr/>
        </p:nvCxnSpPr>
        <p:spPr>
          <a:xfrm flipH="1">
            <a:off x="3657600" y="2113609"/>
            <a:ext cx="1181100" cy="40099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1030452" y="2695937"/>
            <a:ext cx="3845866" cy="2894157"/>
          </a:xfrm>
          <a:prstGeom prst="rect">
            <a:avLst/>
          </a:prstGeom>
        </p:spPr>
      </p:pic>
      <p:sp>
        <p:nvSpPr>
          <p:cNvPr id="17" name="TextBox 16"/>
          <p:cNvSpPr txBox="1"/>
          <p:nvPr/>
        </p:nvSpPr>
        <p:spPr>
          <a:xfrm>
            <a:off x="54898" y="1312607"/>
            <a:ext cx="2362200" cy="2585323"/>
          </a:xfrm>
          <a:prstGeom prst="rect">
            <a:avLst/>
          </a:prstGeom>
          <a:noFill/>
        </p:spPr>
        <p:txBody>
          <a:bodyPr wrap="square" rtlCol="0">
            <a:spAutoFit/>
          </a:bodyPr>
          <a:lstStyle/>
          <a:p>
            <a:r>
              <a:rPr lang="en-US" dirty="0" smtClean="0"/>
              <a:t>This search menu will need you to input as much or as little information as you want. The more you add (date, times, or location) will narrow down your search for courses.</a:t>
            </a:r>
            <a:endParaRPr lang="en-CA" dirty="0"/>
          </a:p>
        </p:txBody>
      </p:sp>
      <p:sp>
        <p:nvSpPr>
          <p:cNvPr id="18" name="TextBox 17"/>
          <p:cNvSpPr txBox="1"/>
          <p:nvPr/>
        </p:nvSpPr>
        <p:spPr>
          <a:xfrm>
            <a:off x="6057900" y="4724400"/>
            <a:ext cx="2400300" cy="2031325"/>
          </a:xfrm>
          <a:prstGeom prst="rect">
            <a:avLst/>
          </a:prstGeom>
          <a:noFill/>
        </p:spPr>
        <p:txBody>
          <a:bodyPr wrap="square" rtlCol="0">
            <a:spAutoFit/>
          </a:bodyPr>
          <a:lstStyle/>
          <a:p>
            <a:r>
              <a:rPr lang="en-US" dirty="0" smtClean="0"/>
              <a:t>Once you have found your course select it, and use the course tab above to view additional information, including course days and class lists.</a:t>
            </a:r>
            <a:endParaRPr lang="en-CA" dirty="0"/>
          </a:p>
        </p:txBody>
      </p:sp>
    </p:spTree>
    <p:extLst>
      <p:ext uri="{BB962C8B-B14F-4D97-AF65-F5344CB8AC3E}">
        <p14:creationId xmlns:p14="http://schemas.microsoft.com/office/powerpoint/2010/main" val="41341918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52600"/>
            <a:ext cx="7772400" cy="1470025"/>
          </a:xfrm>
        </p:spPr>
        <p:txBody>
          <a:bodyPr>
            <a:normAutofit fontScale="90000"/>
          </a:bodyPr>
          <a:lstStyle/>
          <a:p>
            <a:r>
              <a:rPr lang="en-US" sz="7200" b="1" dirty="0" smtClean="0">
                <a:solidFill>
                  <a:schemeClr val="tx2">
                    <a:lumMod val="75000"/>
                  </a:schemeClr>
                </a:solidFill>
              </a:rPr>
              <a:t>Membership Pass</a:t>
            </a:r>
            <a:br>
              <a:rPr lang="en-US" sz="7200" b="1" dirty="0" smtClean="0">
                <a:solidFill>
                  <a:schemeClr val="tx2">
                    <a:lumMod val="75000"/>
                  </a:schemeClr>
                </a:solidFill>
              </a:rPr>
            </a:br>
            <a:r>
              <a:rPr lang="en-US" sz="7200" b="1" dirty="0" smtClean="0">
                <a:solidFill>
                  <a:schemeClr val="tx2">
                    <a:lumMod val="75000"/>
                  </a:schemeClr>
                </a:solidFill>
              </a:rPr>
              <a:t>Validation</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extBox 5"/>
          <p:cNvSpPr txBox="1"/>
          <p:nvPr/>
        </p:nvSpPr>
        <p:spPr>
          <a:xfrm>
            <a:off x="2362200" y="3886200"/>
            <a:ext cx="5029200" cy="646331"/>
          </a:xfrm>
          <a:prstGeom prst="rect">
            <a:avLst/>
          </a:prstGeom>
          <a:noFill/>
        </p:spPr>
        <p:txBody>
          <a:bodyPr wrap="square" rtlCol="0">
            <a:spAutoFit/>
          </a:bodyPr>
          <a:lstStyle/>
          <a:p>
            <a:pPr algn="ctr"/>
            <a:r>
              <a:rPr lang="en-US" dirty="0" smtClean="0"/>
              <a:t>Now that you can sell a pass it’s useful to know how to use one!</a:t>
            </a:r>
            <a:endParaRPr lang="en-CA"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pic>
        <p:nvPicPr>
          <p:cNvPr id="8" name="Picture 7"/>
          <p:cNvPicPr>
            <a:picLocks noChangeAspect="1"/>
          </p:cNvPicPr>
          <p:nvPr/>
        </p:nvPicPr>
        <p:blipFill>
          <a:blip r:embed="rId4"/>
          <a:stretch>
            <a:fillRect/>
          </a:stretch>
        </p:blipFill>
        <p:spPr>
          <a:xfrm>
            <a:off x="1172978" y="7439"/>
            <a:ext cx="7026644" cy="5867400"/>
          </a:xfrm>
          <a:prstGeom prst="rect">
            <a:avLst/>
          </a:prstGeom>
        </p:spPr>
      </p:pic>
      <p:cxnSp>
        <p:nvCxnSpPr>
          <p:cNvPr id="10" name="Straight Arrow Connector 9"/>
          <p:cNvCxnSpPr/>
          <p:nvPr/>
        </p:nvCxnSpPr>
        <p:spPr>
          <a:xfrm flipH="1" flipV="1">
            <a:off x="4724400" y="3733800"/>
            <a:ext cx="533400" cy="609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286000" y="4390618"/>
            <a:ext cx="4191000" cy="923330"/>
          </a:xfrm>
          <a:prstGeom prst="rect">
            <a:avLst/>
          </a:prstGeom>
          <a:noFill/>
        </p:spPr>
        <p:txBody>
          <a:bodyPr wrap="square" rtlCol="0">
            <a:spAutoFit/>
          </a:bodyPr>
          <a:lstStyle/>
          <a:p>
            <a:r>
              <a:rPr lang="en-US" dirty="0" smtClean="0"/>
              <a:t>If a pass is not scanning, ensure that you have selected (all) and that your cursor is clicked onto the client search bar.</a:t>
            </a:r>
            <a:endParaRPr lang="en-CA" dirty="0"/>
          </a:p>
        </p:txBody>
      </p:sp>
      <p:sp>
        <p:nvSpPr>
          <p:cNvPr id="14" name="TextBox 13"/>
          <p:cNvSpPr txBox="1"/>
          <p:nvPr/>
        </p:nvSpPr>
        <p:spPr>
          <a:xfrm>
            <a:off x="5490461" y="4910779"/>
            <a:ext cx="3581400" cy="1200329"/>
          </a:xfrm>
          <a:prstGeom prst="rect">
            <a:avLst/>
          </a:prstGeom>
          <a:noFill/>
        </p:spPr>
        <p:txBody>
          <a:bodyPr wrap="square" rtlCol="0">
            <a:spAutoFit/>
          </a:bodyPr>
          <a:lstStyle/>
          <a:p>
            <a:r>
              <a:rPr lang="en-US" dirty="0" smtClean="0"/>
              <a:t>If it’s still not working go to Membership pass sales and try to trouble shoot the issue. You may have to issue a new key tag!</a:t>
            </a:r>
            <a:endParaRPr lang="en-CA" dirty="0"/>
          </a:p>
        </p:txBody>
      </p:sp>
      <p:cxnSp>
        <p:nvCxnSpPr>
          <p:cNvPr id="16" name="Straight Arrow Connector 15"/>
          <p:cNvCxnSpPr>
            <a:stCxn id="18" idx="3"/>
          </p:cNvCxnSpPr>
          <p:nvPr/>
        </p:nvCxnSpPr>
        <p:spPr>
          <a:xfrm flipV="1">
            <a:off x="4831948" y="1015782"/>
            <a:ext cx="311552" cy="10408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593448" y="1456424"/>
            <a:ext cx="3238500" cy="1200329"/>
          </a:xfrm>
          <a:prstGeom prst="rect">
            <a:avLst/>
          </a:prstGeom>
          <a:noFill/>
        </p:spPr>
        <p:txBody>
          <a:bodyPr wrap="square" rtlCol="0">
            <a:spAutoFit/>
          </a:bodyPr>
          <a:lstStyle/>
          <a:p>
            <a:r>
              <a:rPr lang="en-US" dirty="0" smtClean="0"/>
              <a:t>Just like with Membership pass sales, you can search without a key tag. Just use first and last name or a phone number!</a:t>
            </a:r>
            <a:endParaRPr lang="en-CA" dirty="0"/>
          </a:p>
        </p:txBody>
      </p:sp>
      <p:sp>
        <p:nvSpPr>
          <p:cNvPr id="23" name="Rectangle 22"/>
          <p:cNvSpPr/>
          <p:nvPr/>
        </p:nvSpPr>
        <p:spPr>
          <a:xfrm>
            <a:off x="1981200" y="762000"/>
            <a:ext cx="2850748" cy="25378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840413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52600"/>
            <a:ext cx="7772400" cy="1470025"/>
          </a:xfrm>
        </p:spPr>
        <p:txBody>
          <a:bodyPr>
            <a:normAutofit/>
          </a:bodyPr>
          <a:lstStyle/>
          <a:p>
            <a:r>
              <a:rPr lang="en-US" sz="7200" b="1" dirty="0" smtClean="0">
                <a:solidFill>
                  <a:schemeClr val="tx2">
                    <a:lumMod val="75000"/>
                  </a:schemeClr>
                </a:solidFill>
              </a:rPr>
              <a:t>Report Printing</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itle 5"/>
          <p:cNvSpPr>
            <a:spLocks noGrp="1"/>
          </p:cNvSpPr>
          <p:nvPr>
            <p:ph type="ctrTitle"/>
          </p:nvPr>
        </p:nvSpPr>
        <p:spPr/>
        <p:txBody>
          <a:bodyPr/>
          <a:lstStyle/>
          <a:p>
            <a:endParaRPr lang="en-CA"/>
          </a:p>
        </p:txBody>
      </p:sp>
    </p:spTree>
    <p:extLst>
      <p:ext uri="{BB962C8B-B14F-4D97-AF65-F5344CB8AC3E}">
        <p14:creationId xmlns:p14="http://schemas.microsoft.com/office/powerpoint/2010/main" val="24306407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itle 5"/>
          <p:cNvSpPr>
            <a:spLocks noGrp="1"/>
          </p:cNvSpPr>
          <p:nvPr>
            <p:ph type="ctrTitle"/>
          </p:nvPr>
        </p:nvSpPr>
        <p:spPr/>
        <p:txBody>
          <a:bodyPr/>
          <a:lstStyle/>
          <a:p>
            <a:endParaRPr lang="en-CA"/>
          </a:p>
        </p:txBody>
      </p:sp>
    </p:spTree>
    <p:extLst>
      <p:ext uri="{BB962C8B-B14F-4D97-AF65-F5344CB8AC3E}">
        <p14:creationId xmlns:p14="http://schemas.microsoft.com/office/powerpoint/2010/main" val="41991434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52600"/>
            <a:ext cx="7772400" cy="1470025"/>
          </a:xfrm>
        </p:spPr>
        <p:txBody>
          <a:bodyPr>
            <a:normAutofit/>
          </a:bodyPr>
          <a:lstStyle/>
          <a:p>
            <a:r>
              <a:rPr lang="en-US" sz="7200" b="1" dirty="0" smtClean="0">
                <a:solidFill>
                  <a:schemeClr val="tx2">
                    <a:lumMod val="75000"/>
                  </a:schemeClr>
                </a:solidFill>
              </a:rPr>
              <a:t>Facility Booking</a:t>
            </a:r>
            <a:endParaRPr lang="en-CA" sz="7200" b="1" dirty="0">
              <a:solidFill>
                <a:schemeClr val="tx2">
                  <a:lumMod val="75000"/>
                </a:schemeClr>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Tree>
    <p:extLst>
      <p:ext uri="{BB962C8B-B14F-4D97-AF65-F5344CB8AC3E}">
        <p14:creationId xmlns:p14="http://schemas.microsoft.com/office/powerpoint/2010/main" val="11261761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
        <p:nvSpPr>
          <p:cNvPr id="6" name="Title 5"/>
          <p:cNvSpPr>
            <a:spLocks noGrp="1"/>
          </p:cNvSpPr>
          <p:nvPr>
            <p:ph type="ctrTitle"/>
          </p:nvPr>
        </p:nvSpPr>
        <p:spPr/>
        <p:txBody>
          <a:bodyPr/>
          <a:lstStyle/>
          <a:p>
            <a:endParaRPr lang="en-CA"/>
          </a:p>
        </p:txBody>
      </p:sp>
    </p:spTree>
    <p:extLst>
      <p:ext uri="{BB962C8B-B14F-4D97-AF65-F5344CB8AC3E}">
        <p14:creationId xmlns:p14="http://schemas.microsoft.com/office/powerpoint/2010/main" val="7509141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US" sz="6600" b="1" dirty="0" smtClean="0">
                <a:solidFill>
                  <a:schemeClr val="tx2">
                    <a:lumMod val="75000"/>
                  </a:schemeClr>
                </a:solidFill>
              </a:rPr>
              <a:t>Registration</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4" name="Straight Connector 3"/>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5" name="Picture 4" descr="CITYCMYK.gif"/>
          <p:cNvPicPr>
            <a:picLocks noChangeAspect="1"/>
          </p:cNvPicPr>
          <p:nvPr/>
        </p:nvPicPr>
        <p:blipFill>
          <a:blip r:embed="rId3"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228600"/>
            <a:ext cx="8229600" cy="1143000"/>
          </a:xfrm>
        </p:spPr>
        <p:txBody>
          <a:bodyPr>
            <a:normAutofit/>
          </a:bodyPr>
          <a:lstStyle/>
          <a:p>
            <a:pPr eaLnBrk="1" hangingPunct="1"/>
            <a:r>
              <a:rPr lang="en-US" sz="6000" b="1" dirty="0" smtClean="0">
                <a:solidFill>
                  <a:schemeClr val="tx2">
                    <a:lumMod val="75000"/>
                  </a:schemeClr>
                </a:solidFill>
              </a:rPr>
              <a:t>Who?</a:t>
            </a:r>
          </a:p>
        </p:txBody>
      </p:sp>
      <p:graphicFrame>
        <p:nvGraphicFramePr>
          <p:cNvPr id="6" name="Diagram 5"/>
          <p:cNvGraphicFramePr/>
          <p:nvPr/>
        </p:nvGraphicFramePr>
        <p:xfrm>
          <a:off x="304800" y="655638"/>
          <a:ext cx="8458200" cy="5516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p:nvPr/>
        </p:nvPicPr>
        <p:blipFill>
          <a:blip r:embed="rId8" cstate="print">
            <a:extLst>
              <a:ext uri="{28A0092B-C50C-407E-A947-70E740481C1C}">
                <a14:useLocalDpi xmlns:a14="http://schemas.microsoft.com/office/drawing/2010/main" val="0"/>
              </a:ext>
            </a:extLst>
          </a:blip>
          <a:stretch>
            <a:fillRect/>
          </a:stretch>
        </p:blipFill>
        <p:spPr>
          <a:xfrm>
            <a:off x="38100" y="6096000"/>
            <a:ext cx="2476500" cy="782053"/>
          </a:xfrm>
          <a:prstGeom prst="rect">
            <a:avLst/>
          </a:prstGeom>
        </p:spPr>
      </p:pic>
      <p:cxnSp>
        <p:nvCxnSpPr>
          <p:cNvPr id="5" name="Straight Connector 4"/>
          <p:cNvCxnSpPr/>
          <p:nvPr/>
        </p:nvCxnSpPr>
        <p:spPr>
          <a:xfrm>
            <a:off x="0" y="6096000"/>
            <a:ext cx="9144000" cy="0"/>
          </a:xfrm>
          <a:prstGeom prst="line">
            <a:avLst/>
          </a:prstGeom>
          <a:ln w="66675"/>
        </p:spPr>
        <p:style>
          <a:lnRef idx="1">
            <a:schemeClr val="accent1"/>
          </a:lnRef>
          <a:fillRef idx="0">
            <a:schemeClr val="accent1"/>
          </a:fillRef>
          <a:effectRef idx="0">
            <a:schemeClr val="accent1"/>
          </a:effectRef>
          <a:fontRef idx="minor">
            <a:schemeClr val="tx1"/>
          </a:fontRef>
        </p:style>
      </p:cxnSp>
      <p:pic>
        <p:nvPicPr>
          <p:cNvPr id="7" name="Picture 6" descr="CITYCMYK.gif"/>
          <p:cNvPicPr>
            <a:picLocks noChangeAspect="1"/>
          </p:cNvPicPr>
          <p:nvPr/>
        </p:nvPicPr>
        <p:blipFill>
          <a:blip r:embed="rId9" cstate="print"/>
          <a:stretch>
            <a:fillRect/>
          </a:stretch>
        </p:blipFill>
        <p:spPr>
          <a:xfrm>
            <a:off x="8489497" y="6172200"/>
            <a:ext cx="502103" cy="656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6">
                                            <p:graphicEl>
                                              <a:dgm id="{827165C1-4D7F-4B8E-9F03-384CF7645F2C}"/>
                                            </p:graphicEl>
                                          </p:spTgt>
                                        </p:tgtEl>
                                        <p:attrNameLst>
                                          <p:attrName>style.visibility</p:attrName>
                                        </p:attrNameLst>
                                      </p:cBhvr>
                                      <p:to>
                                        <p:strVal val="visible"/>
                                      </p:to>
                                    </p:set>
                                    <p:animEffect transition="in" filter="fade">
                                      <p:cBhvr>
                                        <p:cTn id="7" dur="800" decel="100000"/>
                                        <p:tgtEl>
                                          <p:spTgt spid="6">
                                            <p:graphicEl>
                                              <a:dgm id="{827165C1-4D7F-4B8E-9F03-384CF7645F2C}"/>
                                            </p:graphicEl>
                                          </p:spTgt>
                                        </p:tgtEl>
                                      </p:cBhvr>
                                    </p:animEffect>
                                    <p:anim calcmode="lin" valueType="num">
                                      <p:cBhvr>
                                        <p:cTn id="8" dur="800" decel="100000" fill="hold"/>
                                        <p:tgtEl>
                                          <p:spTgt spid="6">
                                            <p:graphicEl>
                                              <a:dgm id="{827165C1-4D7F-4B8E-9F03-384CF7645F2C}"/>
                                            </p:graphicEl>
                                          </p:spTgt>
                                        </p:tgtEl>
                                        <p:attrNameLst>
                                          <p:attrName>style.rotation</p:attrName>
                                        </p:attrNameLst>
                                      </p:cBhvr>
                                      <p:tavLst>
                                        <p:tav tm="0">
                                          <p:val>
                                            <p:fltVal val="-90"/>
                                          </p:val>
                                        </p:tav>
                                        <p:tav tm="100000">
                                          <p:val>
                                            <p:fltVal val="0"/>
                                          </p:val>
                                        </p:tav>
                                      </p:tavLst>
                                    </p:anim>
                                    <p:anim calcmode="lin" valueType="num">
                                      <p:cBhvr>
                                        <p:cTn id="9" dur="800" decel="100000" fill="hold"/>
                                        <p:tgtEl>
                                          <p:spTgt spid="6">
                                            <p:graphicEl>
                                              <a:dgm id="{827165C1-4D7F-4B8E-9F03-384CF7645F2C}"/>
                                            </p:graphic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6">
                                            <p:graphicEl>
                                              <a:dgm id="{827165C1-4D7F-4B8E-9F03-384CF7645F2C}"/>
                                            </p:graphic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graphicEl>
                                              <a:dgm id="{827165C1-4D7F-4B8E-9F03-384CF7645F2C}"/>
                                            </p:graphic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graphicEl>
                                              <a:dgm id="{827165C1-4D7F-4B8E-9F03-384CF7645F2C}"/>
                                            </p:graphicEl>
                                          </p:spTgt>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6">
                                            <p:graphicEl>
                                              <a:dgm id="{DC004795-1086-4F95-8E5F-ED509A90A405}"/>
                                            </p:graphicEl>
                                          </p:spTgt>
                                        </p:tgtEl>
                                        <p:attrNameLst>
                                          <p:attrName>style.visibility</p:attrName>
                                        </p:attrNameLst>
                                      </p:cBhvr>
                                      <p:to>
                                        <p:strVal val="visible"/>
                                      </p:to>
                                    </p:set>
                                    <p:animEffect transition="in" filter="fade">
                                      <p:cBhvr>
                                        <p:cTn id="17" dur="800" decel="100000"/>
                                        <p:tgtEl>
                                          <p:spTgt spid="6">
                                            <p:graphicEl>
                                              <a:dgm id="{DC004795-1086-4F95-8E5F-ED509A90A405}"/>
                                            </p:graphicEl>
                                          </p:spTgt>
                                        </p:tgtEl>
                                      </p:cBhvr>
                                    </p:animEffect>
                                    <p:anim calcmode="lin" valueType="num">
                                      <p:cBhvr>
                                        <p:cTn id="18" dur="800" decel="100000" fill="hold"/>
                                        <p:tgtEl>
                                          <p:spTgt spid="6">
                                            <p:graphicEl>
                                              <a:dgm id="{DC004795-1086-4F95-8E5F-ED509A90A405}"/>
                                            </p:graphicEl>
                                          </p:spTgt>
                                        </p:tgtEl>
                                        <p:attrNameLst>
                                          <p:attrName>style.rotation</p:attrName>
                                        </p:attrNameLst>
                                      </p:cBhvr>
                                      <p:tavLst>
                                        <p:tav tm="0">
                                          <p:val>
                                            <p:fltVal val="-90"/>
                                          </p:val>
                                        </p:tav>
                                        <p:tav tm="100000">
                                          <p:val>
                                            <p:fltVal val="0"/>
                                          </p:val>
                                        </p:tav>
                                      </p:tavLst>
                                    </p:anim>
                                    <p:anim calcmode="lin" valueType="num">
                                      <p:cBhvr>
                                        <p:cTn id="19" dur="800" decel="100000" fill="hold"/>
                                        <p:tgtEl>
                                          <p:spTgt spid="6">
                                            <p:graphicEl>
                                              <a:dgm id="{DC004795-1086-4F95-8E5F-ED509A90A405}"/>
                                            </p:graphicEl>
                                          </p:spTgt>
                                        </p:tgtEl>
                                        <p:attrNameLst>
                                          <p:attrName>ppt_x</p:attrName>
                                        </p:attrNameLst>
                                      </p:cBhvr>
                                      <p:tavLst>
                                        <p:tav tm="0">
                                          <p:val>
                                            <p:strVal val="#ppt_x+0.4"/>
                                          </p:val>
                                        </p:tav>
                                        <p:tav tm="100000">
                                          <p:val>
                                            <p:strVal val="#ppt_x-0.05"/>
                                          </p:val>
                                        </p:tav>
                                      </p:tavLst>
                                    </p:anim>
                                    <p:anim calcmode="lin" valueType="num">
                                      <p:cBhvr>
                                        <p:cTn id="20" dur="800" decel="100000" fill="hold"/>
                                        <p:tgtEl>
                                          <p:spTgt spid="6">
                                            <p:graphicEl>
                                              <a:dgm id="{DC004795-1086-4F95-8E5F-ED509A90A405}"/>
                                            </p:graphicEl>
                                          </p:spTgt>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6">
                                            <p:graphicEl>
                                              <a:dgm id="{DC004795-1086-4F95-8E5F-ED509A90A405}"/>
                                            </p:graphicEl>
                                          </p:spTgt>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6">
                                            <p:graphicEl>
                                              <a:dgm id="{DC004795-1086-4F95-8E5F-ED509A90A405}"/>
                                            </p:graphicEl>
                                          </p:spTgt>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grpId="0" nodeType="clickEffect">
                                  <p:stCondLst>
                                    <p:cond delay="0"/>
                                  </p:stCondLst>
                                  <p:childTnLst>
                                    <p:set>
                                      <p:cBhvr>
                                        <p:cTn id="26" dur="1" fill="hold">
                                          <p:stCondLst>
                                            <p:cond delay="0"/>
                                          </p:stCondLst>
                                        </p:cTn>
                                        <p:tgtEl>
                                          <p:spTgt spid="6">
                                            <p:graphicEl>
                                              <a:dgm id="{F3141593-BC2F-460D-939D-2BE54BF20AF8}"/>
                                            </p:graphicEl>
                                          </p:spTgt>
                                        </p:tgtEl>
                                        <p:attrNameLst>
                                          <p:attrName>style.visibility</p:attrName>
                                        </p:attrNameLst>
                                      </p:cBhvr>
                                      <p:to>
                                        <p:strVal val="visible"/>
                                      </p:to>
                                    </p:set>
                                    <p:animEffect transition="in" filter="fade">
                                      <p:cBhvr>
                                        <p:cTn id="27" dur="800" decel="100000"/>
                                        <p:tgtEl>
                                          <p:spTgt spid="6">
                                            <p:graphicEl>
                                              <a:dgm id="{F3141593-BC2F-460D-939D-2BE54BF20AF8}"/>
                                            </p:graphicEl>
                                          </p:spTgt>
                                        </p:tgtEl>
                                      </p:cBhvr>
                                    </p:animEffect>
                                    <p:anim calcmode="lin" valueType="num">
                                      <p:cBhvr>
                                        <p:cTn id="28" dur="800" decel="100000" fill="hold"/>
                                        <p:tgtEl>
                                          <p:spTgt spid="6">
                                            <p:graphicEl>
                                              <a:dgm id="{F3141593-BC2F-460D-939D-2BE54BF20AF8}"/>
                                            </p:graphicEl>
                                          </p:spTgt>
                                        </p:tgtEl>
                                        <p:attrNameLst>
                                          <p:attrName>style.rotation</p:attrName>
                                        </p:attrNameLst>
                                      </p:cBhvr>
                                      <p:tavLst>
                                        <p:tav tm="0">
                                          <p:val>
                                            <p:fltVal val="-90"/>
                                          </p:val>
                                        </p:tav>
                                        <p:tav tm="100000">
                                          <p:val>
                                            <p:fltVal val="0"/>
                                          </p:val>
                                        </p:tav>
                                      </p:tavLst>
                                    </p:anim>
                                    <p:anim calcmode="lin" valueType="num">
                                      <p:cBhvr>
                                        <p:cTn id="29" dur="800" decel="100000" fill="hold"/>
                                        <p:tgtEl>
                                          <p:spTgt spid="6">
                                            <p:graphicEl>
                                              <a:dgm id="{F3141593-BC2F-460D-939D-2BE54BF20AF8}"/>
                                            </p:graphicEl>
                                          </p:spTgt>
                                        </p:tgtEl>
                                        <p:attrNameLst>
                                          <p:attrName>ppt_x</p:attrName>
                                        </p:attrNameLst>
                                      </p:cBhvr>
                                      <p:tavLst>
                                        <p:tav tm="0">
                                          <p:val>
                                            <p:strVal val="#ppt_x+0.4"/>
                                          </p:val>
                                        </p:tav>
                                        <p:tav tm="100000">
                                          <p:val>
                                            <p:strVal val="#ppt_x-0.05"/>
                                          </p:val>
                                        </p:tav>
                                      </p:tavLst>
                                    </p:anim>
                                    <p:anim calcmode="lin" valueType="num">
                                      <p:cBhvr>
                                        <p:cTn id="30" dur="800" decel="100000" fill="hold"/>
                                        <p:tgtEl>
                                          <p:spTgt spid="6">
                                            <p:graphicEl>
                                              <a:dgm id="{F3141593-BC2F-460D-939D-2BE54BF20AF8}"/>
                                            </p:graphicEl>
                                          </p:spTgt>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6">
                                            <p:graphicEl>
                                              <a:dgm id="{F3141593-BC2F-460D-939D-2BE54BF20AF8}"/>
                                            </p:graphicEl>
                                          </p:spTgt>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6">
                                            <p:graphicEl>
                                              <a:dgm id="{F3141593-BC2F-460D-939D-2BE54BF20AF8}"/>
                                            </p:graphicEl>
                                          </p:spTgt>
                                        </p:tgtEl>
                                        <p:attrNameLst>
                                          <p:attrName>ppt_y</p:attrName>
                                        </p:attrNameLst>
                                      </p:cBhvr>
                                      <p:tavLst>
                                        <p:tav tm="0">
                                          <p:val>
                                            <p:strVal val="#ppt_y+0.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0" presetClass="entr" presetSubtype="0" fill="hold" grpId="0" nodeType="clickEffect">
                                  <p:stCondLst>
                                    <p:cond delay="0"/>
                                  </p:stCondLst>
                                  <p:childTnLst>
                                    <p:set>
                                      <p:cBhvr>
                                        <p:cTn id="36" dur="1" fill="hold">
                                          <p:stCondLst>
                                            <p:cond delay="0"/>
                                          </p:stCondLst>
                                        </p:cTn>
                                        <p:tgtEl>
                                          <p:spTgt spid="6">
                                            <p:graphicEl>
                                              <a:dgm id="{4B7FECFF-07D1-41CA-8C59-FDC87E9E1A06}"/>
                                            </p:graphicEl>
                                          </p:spTgt>
                                        </p:tgtEl>
                                        <p:attrNameLst>
                                          <p:attrName>style.visibility</p:attrName>
                                        </p:attrNameLst>
                                      </p:cBhvr>
                                      <p:to>
                                        <p:strVal val="visible"/>
                                      </p:to>
                                    </p:set>
                                    <p:animEffect transition="in" filter="fade">
                                      <p:cBhvr>
                                        <p:cTn id="37" dur="800" decel="100000"/>
                                        <p:tgtEl>
                                          <p:spTgt spid="6">
                                            <p:graphicEl>
                                              <a:dgm id="{4B7FECFF-07D1-41CA-8C59-FDC87E9E1A06}"/>
                                            </p:graphicEl>
                                          </p:spTgt>
                                        </p:tgtEl>
                                      </p:cBhvr>
                                    </p:animEffect>
                                    <p:anim calcmode="lin" valueType="num">
                                      <p:cBhvr>
                                        <p:cTn id="38" dur="800" decel="100000" fill="hold"/>
                                        <p:tgtEl>
                                          <p:spTgt spid="6">
                                            <p:graphicEl>
                                              <a:dgm id="{4B7FECFF-07D1-41CA-8C59-FDC87E9E1A06}"/>
                                            </p:graphicEl>
                                          </p:spTgt>
                                        </p:tgtEl>
                                        <p:attrNameLst>
                                          <p:attrName>style.rotation</p:attrName>
                                        </p:attrNameLst>
                                      </p:cBhvr>
                                      <p:tavLst>
                                        <p:tav tm="0">
                                          <p:val>
                                            <p:fltVal val="-90"/>
                                          </p:val>
                                        </p:tav>
                                        <p:tav tm="100000">
                                          <p:val>
                                            <p:fltVal val="0"/>
                                          </p:val>
                                        </p:tav>
                                      </p:tavLst>
                                    </p:anim>
                                    <p:anim calcmode="lin" valueType="num">
                                      <p:cBhvr>
                                        <p:cTn id="39" dur="800" decel="100000" fill="hold"/>
                                        <p:tgtEl>
                                          <p:spTgt spid="6">
                                            <p:graphicEl>
                                              <a:dgm id="{4B7FECFF-07D1-41CA-8C59-FDC87E9E1A06}"/>
                                            </p:graphicEl>
                                          </p:spTgt>
                                        </p:tgtEl>
                                        <p:attrNameLst>
                                          <p:attrName>ppt_x</p:attrName>
                                        </p:attrNameLst>
                                      </p:cBhvr>
                                      <p:tavLst>
                                        <p:tav tm="0">
                                          <p:val>
                                            <p:strVal val="#ppt_x+0.4"/>
                                          </p:val>
                                        </p:tav>
                                        <p:tav tm="100000">
                                          <p:val>
                                            <p:strVal val="#ppt_x-0.05"/>
                                          </p:val>
                                        </p:tav>
                                      </p:tavLst>
                                    </p:anim>
                                    <p:anim calcmode="lin" valueType="num">
                                      <p:cBhvr>
                                        <p:cTn id="40" dur="800" decel="100000" fill="hold"/>
                                        <p:tgtEl>
                                          <p:spTgt spid="6">
                                            <p:graphicEl>
                                              <a:dgm id="{4B7FECFF-07D1-41CA-8C59-FDC87E9E1A06}"/>
                                            </p:graphicEl>
                                          </p:spTgt>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6">
                                            <p:graphicEl>
                                              <a:dgm id="{4B7FECFF-07D1-41CA-8C59-FDC87E9E1A06}"/>
                                            </p:graphicEl>
                                          </p:spTgt>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6">
                                            <p:graphicEl>
                                              <a:dgm id="{4B7FECFF-07D1-41CA-8C59-FDC87E9E1A06}"/>
                                            </p:graphicEl>
                                          </p:spTgt>
                                        </p:tgtEl>
                                        <p:attrNameLst>
                                          <p:attrName>ppt_y</p:attrName>
                                        </p:attrNameLst>
                                      </p:cBhvr>
                                      <p:tavLst>
                                        <p:tav tm="0">
                                          <p:val>
                                            <p:strVal val="#ppt_y+0.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0" presetClass="entr" presetSubtype="0" fill="hold" grpId="0" nodeType="clickEffect">
                                  <p:stCondLst>
                                    <p:cond delay="0"/>
                                  </p:stCondLst>
                                  <p:childTnLst>
                                    <p:set>
                                      <p:cBhvr>
                                        <p:cTn id="46" dur="1" fill="hold">
                                          <p:stCondLst>
                                            <p:cond delay="0"/>
                                          </p:stCondLst>
                                        </p:cTn>
                                        <p:tgtEl>
                                          <p:spTgt spid="6">
                                            <p:graphicEl>
                                              <a:dgm id="{43A7694E-294E-4192-B618-F0CE6FF3D2D4}"/>
                                            </p:graphicEl>
                                          </p:spTgt>
                                        </p:tgtEl>
                                        <p:attrNameLst>
                                          <p:attrName>style.visibility</p:attrName>
                                        </p:attrNameLst>
                                      </p:cBhvr>
                                      <p:to>
                                        <p:strVal val="visible"/>
                                      </p:to>
                                    </p:set>
                                    <p:animEffect transition="in" filter="fade">
                                      <p:cBhvr>
                                        <p:cTn id="47" dur="800" decel="100000"/>
                                        <p:tgtEl>
                                          <p:spTgt spid="6">
                                            <p:graphicEl>
                                              <a:dgm id="{43A7694E-294E-4192-B618-F0CE6FF3D2D4}"/>
                                            </p:graphicEl>
                                          </p:spTgt>
                                        </p:tgtEl>
                                      </p:cBhvr>
                                    </p:animEffect>
                                    <p:anim calcmode="lin" valueType="num">
                                      <p:cBhvr>
                                        <p:cTn id="48" dur="800" decel="100000" fill="hold"/>
                                        <p:tgtEl>
                                          <p:spTgt spid="6">
                                            <p:graphicEl>
                                              <a:dgm id="{43A7694E-294E-4192-B618-F0CE6FF3D2D4}"/>
                                            </p:graphicEl>
                                          </p:spTgt>
                                        </p:tgtEl>
                                        <p:attrNameLst>
                                          <p:attrName>style.rotation</p:attrName>
                                        </p:attrNameLst>
                                      </p:cBhvr>
                                      <p:tavLst>
                                        <p:tav tm="0">
                                          <p:val>
                                            <p:fltVal val="-90"/>
                                          </p:val>
                                        </p:tav>
                                        <p:tav tm="100000">
                                          <p:val>
                                            <p:fltVal val="0"/>
                                          </p:val>
                                        </p:tav>
                                      </p:tavLst>
                                    </p:anim>
                                    <p:anim calcmode="lin" valueType="num">
                                      <p:cBhvr>
                                        <p:cTn id="49" dur="800" decel="100000" fill="hold"/>
                                        <p:tgtEl>
                                          <p:spTgt spid="6">
                                            <p:graphicEl>
                                              <a:dgm id="{43A7694E-294E-4192-B618-F0CE6FF3D2D4}"/>
                                            </p:graphicEl>
                                          </p:spTgt>
                                        </p:tgtEl>
                                        <p:attrNameLst>
                                          <p:attrName>ppt_x</p:attrName>
                                        </p:attrNameLst>
                                      </p:cBhvr>
                                      <p:tavLst>
                                        <p:tav tm="0">
                                          <p:val>
                                            <p:strVal val="#ppt_x+0.4"/>
                                          </p:val>
                                        </p:tav>
                                        <p:tav tm="100000">
                                          <p:val>
                                            <p:strVal val="#ppt_x-0.05"/>
                                          </p:val>
                                        </p:tav>
                                      </p:tavLst>
                                    </p:anim>
                                    <p:anim calcmode="lin" valueType="num">
                                      <p:cBhvr>
                                        <p:cTn id="50" dur="800" decel="100000" fill="hold"/>
                                        <p:tgtEl>
                                          <p:spTgt spid="6">
                                            <p:graphicEl>
                                              <a:dgm id="{43A7694E-294E-4192-B618-F0CE6FF3D2D4}"/>
                                            </p:graphicEl>
                                          </p:spTgt>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6">
                                            <p:graphicEl>
                                              <a:dgm id="{43A7694E-294E-4192-B618-F0CE6FF3D2D4}"/>
                                            </p:graphicEl>
                                          </p:spTgt>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6">
                                            <p:graphicEl>
                                              <a:dgm id="{43A7694E-294E-4192-B618-F0CE6FF3D2D4}"/>
                                            </p:graphicEl>
                                          </p:spTgt>
                                        </p:tgtEl>
                                        <p:attrNameLst>
                                          <p:attrName>ppt_y</p:attrName>
                                        </p:attrNameLst>
                                      </p:cBhvr>
                                      <p:tavLst>
                                        <p:tav tm="0">
                                          <p:val>
                                            <p:strVal val="#ppt_y+0.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0" presetClass="entr" presetSubtype="0" fill="hold" grpId="0" nodeType="clickEffect">
                                  <p:stCondLst>
                                    <p:cond delay="0"/>
                                  </p:stCondLst>
                                  <p:childTnLst>
                                    <p:set>
                                      <p:cBhvr>
                                        <p:cTn id="56" dur="1" fill="hold">
                                          <p:stCondLst>
                                            <p:cond delay="0"/>
                                          </p:stCondLst>
                                        </p:cTn>
                                        <p:tgtEl>
                                          <p:spTgt spid="6">
                                            <p:graphicEl>
                                              <a:dgm id="{DAC50ED4-7471-47F0-9DED-601D15AECC11}"/>
                                            </p:graphicEl>
                                          </p:spTgt>
                                        </p:tgtEl>
                                        <p:attrNameLst>
                                          <p:attrName>style.visibility</p:attrName>
                                        </p:attrNameLst>
                                      </p:cBhvr>
                                      <p:to>
                                        <p:strVal val="visible"/>
                                      </p:to>
                                    </p:set>
                                    <p:animEffect transition="in" filter="fade">
                                      <p:cBhvr>
                                        <p:cTn id="57" dur="800" decel="100000"/>
                                        <p:tgtEl>
                                          <p:spTgt spid="6">
                                            <p:graphicEl>
                                              <a:dgm id="{DAC50ED4-7471-47F0-9DED-601D15AECC11}"/>
                                            </p:graphicEl>
                                          </p:spTgt>
                                        </p:tgtEl>
                                      </p:cBhvr>
                                    </p:animEffect>
                                    <p:anim calcmode="lin" valueType="num">
                                      <p:cBhvr>
                                        <p:cTn id="58" dur="800" decel="100000" fill="hold"/>
                                        <p:tgtEl>
                                          <p:spTgt spid="6">
                                            <p:graphicEl>
                                              <a:dgm id="{DAC50ED4-7471-47F0-9DED-601D15AECC11}"/>
                                            </p:graphicEl>
                                          </p:spTgt>
                                        </p:tgtEl>
                                        <p:attrNameLst>
                                          <p:attrName>style.rotation</p:attrName>
                                        </p:attrNameLst>
                                      </p:cBhvr>
                                      <p:tavLst>
                                        <p:tav tm="0">
                                          <p:val>
                                            <p:fltVal val="-90"/>
                                          </p:val>
                                        </p:tav>
                                        <p:tav tm="100000">
                                          <p:val>
                                            <p:fltVal val="0"/>
                                          </p:val>
                                        </p:tav>
                                      </p:tavLst>
                                    </p:anim>
                                    <p:anim calcmode="lin" valueType="num">
                                      <p:cBhvr>
                                        <p:cTn id="59" dur="800" decel="100000" fill="hold"/>
                                        <p:tgtEl>
                                          <p:spTgt spid="6">
                                            <p:graphicEl>
                                              <a:dgm id="{DAC50ED4-7471-47F0-9DED-601D15AECC11}"/>
                                            </p:graphicEl>
                                          </p:spTgt>
                                        </p:tgtEl>
                                        <p:attrNameLst>
                                          <p:attrName>ppt_x</p:attrName>
                                        </p:attrNameLst>
                                      </p:cBhvr>
                                      <p:tavLst>
                                        <p:tav tm="0">
                                          <p:val>
                                            <p:strVal val="#ppt_x+0.4"/>
                                          </p:val>
                                        </p:tav>
                                        <p:tav tm="100000">
                                          <p:val>
                                            <p:strVal val="#ppt_x-0.05"/>
                                          </p:val>
                                        </p:tav>
                                      </p:tavLst>
                                    </p:anim>
                                    <p:anim calcmode="lin" valueType="num">
                                      <p:cBhvr>
                                        <p:cTn id="60" dur="800" decel="100000" fill="hold"/>
                                        <p:tgtEl>
                                          <p:spTgt spid="6">
                                            <p:graphicEl>
                                              <a:dgm id="{DAC50ED4-7471-47F0-9DED-601D15AECC11}"/>
                                            </p:graphicEl>
                                          </p:spTgt>
                                        </p:tgtEl>
                                        <p:attrNameLst>
                                          <p:attrName>ppt_y</p:attrName>
                                        </p:attrNameLst>
                                      </p:cBhvr>
                                      <p:tavLst>
                                        <p:tav tm="0">
                                          <p:val>
                                            <p:strVal val="#ppt_y-0.4"/>
                                          </p:val>
                                        </p:tav>
                                        <p:tav tm="100000">
                                          <p:val>
                                            <p:strVal val="#ppt_y+0.1"/>
                                          </p:val>
                                        </p:tav>
                                      </p:tavLst>
                                    </p:anim>
                                    <p:anim calcmode="lin" valueType="num">
                                      <p:cBhvr>
                                        <p:cTn id="61" dur="200" accel="100000" fill="hold">
                                          <p:stCondLst>
                                            <p:cond delay="800"/>
                                          </p:stCondLst>
                                        </p:cTn>
                                        <p:tgtEl>
                                          <p:spTgt spid="6">
                                            <p:graphicEl>
                                              <a:dgm id="{DAC50ED4-7471-47F0-9DED-601D15AECC11}"/>
                                            </p:graphicEl>
                                          </p:spTgt>
                                        </p:tgtEl>
                                        <p:attrNameLst>
                                          <p:attrName>ppt_x</p:attrName>
                                        </p:attrNameLst>
                                      </p:cBhvr>
                                      <p:tavLst>
                                        <p:tav tm="0">
                                          <p:val>
                                            <p:strVal val="#ppt_x-0.05"/>
                                          </p:val>
                                        </p:tav>
                                        <p:tav tm="100000">
                                          <p:val>
                                            <p:strVal val="#ppt_x"/>
                                          </p:val>
                                        </p:tav>
                                      </p:tavLst>
                                    </p:anim>
                                    <p:anim calcmode="lin" valueType="num">
                                      <p:cBhvr>
                                        <p:cTn id="62" dur="200" accel="100000" fill="hold">
                                          <p:stCondLst>
                                            <p:cond delay="800"/>
                                          </p:stCondLst>
                                        </p:cTn>
                                        <p:tgtEl>
                                          <p:spTgt spid="6">
                                            <p:graphicEl>
                                              <a:dgm id="{DAC50ED4-7471-47F0-9DED-601D15AECC11}"/>
                                            </p:graphic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3492</TotalTime>
  <Words>3055</Words>
  <Application>Microsoft Office PowerPoint</Application>
  <PresentationFormat>On-screen Show (4:3)</PresentationFormat>
  <Paragraphs>317</Paragraphs>
  <Slides>79</Slides>
  <Notes>10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3" baseType="lpstr">
      <vt:lpstr>Arial</vt:lpstr>
      <vt:lpstr>Calibri</vt:lpstr>
      <vt:lpstr>Office Theme</vt:lpstr>
      <vt:lpstr>Acrobat Document</vt:lpstr>
      <vt:lpstr>Cash Training</vt:lpstr>
      <vt:lpstr>Welcome</vt:lpstr>
      <vt:lpstr>Policies</vt:lpstr>
      <vt:lpstr>Customer Service</vt:lpstr>
      <vt:lpstr>Policies</vt:lpstr>
      <vt:lpstr>Admission Policy</vt:lpstr>
      <vt:lpstr>Swim Test Admission Card (STAC)</vt:lpstr>
      <vt:lpstr>Registration</vt:lpstr>
      <vt:lpstr>Who?</vt:lpstr>
      <vt:lpstr>What?</vt:lpstr>
      <vt:lpstr>Registration Process!</vt:lpstr>
      <vt:lpstr>Reason for Changes  with Registration</vt:lpstr>
      <vt:lpstr>General Lesson Policies</vt:lpstr>
      <vt:lpstr>Financial Assistance Program</vt:lpstr>
      <vt:lpstr>Financial Assistance Program</vt:lpstr>
      <vt:lpstr>Cash Handling Procedures</vt:lpstr>
      <vt:lpstr>Your Responsibility… </vt:lpstr>
      <vt:lpstr>Cash Handling Policy</vt:lpstr>
      <vt:lpstr>Cash Handling Policy</vt:lpstr>
      <vt:lpstr>Complimentary Passes</vt:lpstr>
      <vt:lpstr>Stamps</vt:lpstr>
      <vt:lpstr>                  Splash Back</vt:lpstr>
      <vt:lpstr>           ACTI-Pass</vt:lpstr>
      <vt:lpstr>           ACTI-Pass</vt:lpstr>
      <vt:lpstr>Camps</vt:lpstr>
      <vt:lpstr>Hold Up Procedures</vt:lpstr>
      <vt:lpstr>You have the Team you need in place to support you…</vt:lpstr>
      <vt:lpstr>Cashing Off</vt:lpstr>
      <vt:lpstr>PowerPoint Presentation</vt:lpstr>
      <vt:lpstr>Over/Short</vt:lpstr>
      <vt:lpstr>CLASS DEMOS</vt:lpstr>
      <vt:lpstr>Central Login</vt:lpstr>
      <vt:lpstr>PowerPoint Presentation</vt:lpstr>
      <vt:lpstr>Point of Sale</vt:lpstr>
      <vt:lpstr>PowerPoint Presentation</vt:lpstr>
      <vt:lpstr>PowerPoint Presentation</vt:lpstr>
      <vt:lpstr>PowerPoint Presentation</vt:lpstr>
      <vt:lpstr>Our integrated terminals (all indoor pools, Glen Cairn, Oakridge, Stronach, Thames) will immediately show the total on the pin pad, and the client will complete the payment at that time.</vt:lpstr>
      <vt:lpstr>PowerPoint Presentation</vt:lpstr>
      <vt:lpstr>PowerPoint Presentation</vt:lpstr>
      <vt:lpstr>PowerPoint Presentation</vt:lpstr>
      <vt:lpstr>Point of Sale</vt:lpstr>
      <vt:lpstr>PowerPoint Presentation</vt:lpstr>
      <vt:lpstr>PowerPoint Presentation</vt:lpstr>
      <vt:lpstr>PowerPoint Presentation</vt:lpstr>
      <vt:lpstr>Point of Sale</vt:lpstr>
      <vt:lpstr>PowerPoint Presentation</vt:lpstr>
      <vt:lpstr>Point of Sale</vt:lpstr>
      <vt:lpstr>PowerPoint Presentation</vt:lpstr>
      <vt:lpstr>Point of Sale</vt:lpstr>
      <vt:lpstr>PowerPoint Presentation</vt:lpstr>
      <vt:lpstr>Point of Sale</vt:lpstr>
      <vt:lpstr>PowerPoint Presentation</vt:lpstr>
      <vt:lpstr>Point of Sale</vt:lpstr>
      <vt:lpstr>PowerPoint Presentation</vt:lpstr>
      <vt:lpstr>PowerPoint Presentation</vt:lpstr>
      <vt:lpstr>Program Registration</vt:lpstr>
      <vt:lpstr>PowerPoint Presentation</vt:lpstr>
      <vt:lpstr>PowerPoint Presentation</vt:lpstr>
      <vt:lpstr>PowerPoint Presentation</vt:lpstr>
      <vt:lpstr>Program Registration</vt:lpstr>
      <vt:lpstr>PowerPoint Presentation</vt:lpstr>
      <vt:lpstr>PowerPoint Presentation</vt:lpstr>
      <vt:lpstr>PowerPoint Presentation</vt:lpstr>
      <vt:lpstr>PowerPoint Presentation</vt:lpstr>
      <vt:lpstr>Program Registration</vt:lpstr>
      <vt:lpstr>PowerPoint Presentation</vt:lpstr>
      <vt:lpstr>PowerPoint Presentation</vt:lpstr>
      <vt:lpstr>Program Registration</vt:lpstr>
      <vt:lpstr>PowerPoint Presentation</vt:lpstr>
      <vt:lpstr>Program Registration</vt:lpstr>
      <vt:lpstr>PowerPoint Presentation</vt:lpstr>
      <vt:lpstr>Membership Pass Validation</vt:lpstr>
      <vt:lpstr>PowerPoint Presentation</vt:lpstr>
      <vt:lpstr>Report Printing</vt:lpstr>
      <vt:lpstr>PowerPoint Presentation</vt:lpstr>
      <vt:lpstr>PowerPoint Presentation</vt:lpstr>
      <vt:lpstr>Facility Booking</vt:lpstr>
      <vt:lpstr>PowerPoint Presentation</vt:lpstr>
    </vt:vector>
  </TitlesOfParts>
  <Company>City of London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Cash Training</dc:title>
  <dc:creator>%UserName%</dc:creator>
  <cp:lastModifiedBy>Kuhl, Aaron</cp:lastModifiedBy>
  <cp:revision>195</cp:revision>
  <dcterms:created xsi:type="dcterms:W3CDTF">2013-05-27T13:47:38Z</dcterms:created>
  <dcterms:modified xsi:type="dcterms:W3CDTF">2017-05-26T19:19:52Z</dcterms:modified>
</cp:coreProperties>
</file>